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4"/>
  </p:sldMasterIdLst>
  <p:sldIdLst>
    <p:sldId id="259" r:id="rId5"/>
    <p:sldId id="268" r:id="rId6"/>
    <p:sldId id="257" r:id="rId7"/>
    <p:sldId id="279" r:id="rId8"/>
    <p:sldId id="280" r:id="rId9"/>
    <p:sldId id="281" r:id="rId10"/>
    <p:sldId id="273" r:id="rId11"/>
    <p:sldId id="274" r:id="rId12"/>
    <p:sldId id="275" r:id="rId13"/>
    <p:sldId id="276" r:id="rId14"/>
    <p:sldId id="278" r:id="rId15"/>
    <p:sldId id="282" r:id="rId16"/>
    <p:sldId id="283"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2D59"/>
    <a:srgbClr val="297D0C"/>
    <a:srgbClr val="C41F7D"/>
    <a:srgbClr val="8745C4"/>
    <a:srgbClr val="CC9793"/>
    <a:srgbClr val="802A2A"/>
    <a:srgbClr val="EDC832"/>
    <a:srgbClr val="DD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6" autoAdjust="0"/>
    <p:restoredTop sz="94660"/>
  </p:normalViewPr>
  <p:slideViewPr>
    <p:cSldViewPr snapToGrid="0">
      <p:cViewPr varScale="1">
        <p:scale>
          <a:sx n="69" d="100"/>
          <a:sy n="69" d="100"/>
        </p:scale>
        <p:origin x="64"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4-06T10:33:46.961"/>
    </inkml:context>
    <inkml:brush xml:id="br0">
      <inkml:brushProperty name="width" value="0.1" units="cm"/>
      <inkml:brushProperty name="height" value="0.1" units="cm"/>
    </inkml:brush>
  </inkml:definitions>
  <inkml:trace contextRef="#ctx0" brushRef="#br0">40508 1032 16383 0 0,'0'0'0'0'0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811359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423444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109729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403866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85195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371828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312128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29396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286648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211531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81715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‹N›</a:t>
            </a:fld>
            <a:endParaRPr lang="en-US"/>
          </a:p>
        </p:txBody>
      </p:sp>
    </p:spTree>
    <p:extLst>
      <p:ext uri="{BB962C8B-B14F-4D97-AF65-F5344CB8AC3E}">
        <p14:creationId xmlns:p14="http://schemas.microsoft.com/office/powerpoint/2010/main" val="366569620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mc:AlternateContent xmlns:mc="http://schemas.openxmlformats.org/markup-compatibility/2006" xmlns:p14="http://schemas.microsoft.com/office/powerpoint/2010/main">
        <mc:Choice Requires="p14">
          <p:contentPart p14:bwMode="auto" r:id="rId3">
            <p14:nvContentPartPr>
              <p14:cNvPr id="10" name="Input penna 9">
                <a:extLst>
                  <a:ext uri="{FF2B5EF4-FFF2-40B4-BE49-F238E27FC236}">
                    <a16:creationId xmlns:a16="http://schemas.microsoft.com/office/drawing/2014/main" id="{F5E2A03F-A37F-B91D-7CDC-37B71AA3721D}"/>
                  </a:ext>
                </a:extLst>
              </p14:cNvPr>
              <p14:cNvContentPartPr/>
              <p14:nvPr/>
            </p14:nvContentPartPr>
            <p14:xfrm>
              <a:off x="12963768" y="273537"/>
              <a:ext cx="9525" cy="9525"/>
            </p14:xfrm>
          </p:contentPart>
        </mc:Choice>
        <mc:Fallback xmlns="">
          <p:pic>
            <p:nvPicPr>
              <p:cNvPr id="10" name="Input penna 9">
                <a:extLst>
                  <a:ext uri="{FF2B5EF4-FFF2-40B4-BE49-F238E27FC236}">
                    <a16:creationId xmlns:a16="http://schemas.microsoft.com/office/drawing/2014/main" id="{F5E2A03F-A37F-B91D-7CDC-37B71AA3721D}"/>
                  </a:ext>
                </a:extLst>
              </p:cNvPr>
              <p:cNvPicPr/>
              <p:nvPr/>
            </p:nvPicPr>
            <p:blipFill>
              <a:blip r:embed="rId4"/>
              <a:stretch>
                <a:fillRect/>
              </a:stretch>
            </p:blipFill>
            <p:spPr>
              <a:xfrm>
                <a:off x="12487518" y="-202713"/>
                <a:ext cx="952500" cy="952500"/>
              </a:xfrm>
              <a:prstGeom prst="rect">
                <a:avLst/>
              </a:prstGeom>
            </p:spPr>
          </p:pic>
        </mc:Fallback>
      </mc:AlternateContent>
      <p:sp>
        <p:nvSpPr>
          <p:cNvPr id="12" name="CasellaDiTesto 11">
            <a:extLst>
              <a:ext uri="{FF2B5EF4-FFF2-40B4-BE49-F238E27FC236}">
                <a16:creationId xmlns:a16="http://schemas.microsoft.com/office/drawing/2014/main" id="{D6CC9ACB-F35F-2056-8402-D1955EB1CFA2}"/>
              </a:ext>
            </a:extLst>
          </p:cNvPr>
          <p:cNvSpPr txBox="1"/>
          <p:nvPr/>
        </p:nvSpPr>
        <p:spPr>
          <a:xfrm>
            <a:off x="7058025" y="2586038"/>
            <a:ext cx="4323848" cy="2308324"/>
          </a:xfrm>
          <a:prstGeom prst="rect">
            <a:avLst/>
          </a:prstGeom>
          <a:noFill/>
        </p:spPr>
        <p:txBody>
          <a:bodyPr wrap="square" rtlCol="0">
            <a:spAutoFit/>
          </a:bodyPr>
          <a:lstStyle/>
          <a:p>
            <a:pPr algn="just"/>
            <a:r>
              <a:rPr lang="it-IT" dirty="0"/>
              <a:t>Il Tutor richiedente dovrà accedere al Portale INFN con proprie credenziali AAI.</a:t>
            </a:r>
          </a:p>
          <a:p>
            <a:pPr algn="just"/>
            <a:endParaRPr lang="it-IT" dirty="0"/>
          </a:p>
          <a:p>
            <a:pPr algn="just"/>
            <a:r>
              <a:rPr lang="it-IT" dirty="0"/>
              <a:t>Scegliere sul menù di sinistra la voce RICERCA, seguire il percorso SERVIZI PER LA RICERCA – TOOL SEMINARI E COLLABORAZIONI.</a:t>
            </a:r>
          </a:p>
          <a:p>
            <a:endParaRPr lang="it-IT" dirty="0"/>
          </a:p>
        </p:txBody>
      </p:sp>
      <p:pic>
        <p:nvPicPr>
          <p:cNvPr id="14" name="Immagine 13" descr="Immagine che contiene testo, schermata, software, Software multimediale&#10;&#10;Descrizione generata automaticamente">
            <a:extLst>
              <a:ext uri="{FF2B5EF4-FFF2-40B4-BE49-F238E27FC236}">
                <a16:creationId xmlns:a16="http://schemas.microsoft.com/office/drawing/2014/main" id="{56189DE7-5C85-FAA9-CDD4-CD2391373D1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6668" y="2012498"/>
            <a:ext cx="5340684" cy="3833233"/>
          </a:xfrm>
          <a:prstGeom prst="rect">
            <a:avLst/>
          </a:prstGeom>
        </p:spPr>
      </p:pic>
    </p:spTree>
    <p:extLst>
      <p:ext uri="{BB962C8B-B14F-4D97-AF65-F5344CB8AC3E}">
        <p14:creationId xmlns:p14="http://schemas.microsoft.com/office/powerpoint/2010/main" val="4137223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a:ea typeface="Batang"/>
              </a:rPr>
              <a:t>TOOL SEMINARI </a:t>
            </a:r>
            <a:br>
              <a:rPr lang="it-IT" sz="2400">
                <a:ea typeface="Batang"/>
              </a:rPr>
            </a:br>
            <a:r>
              <a:rPr lang="it-IT" sz="2400">
                <a:ea typeface="Batang"/>
              </a:rPr>
              <a:t>E COLLABORAZIONI SCIENTIFICHE</a:t>
            </a:r>
            <a:endParaRPr lang="it-IT" sz="240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0BAFDE81-A7FE-78EC-BC50-C03A41C314B3}"/>
              </a:ext>
            </a:extLst>
          </p:cNvPr>
          <p:cNvSpPr txBox="1"/>
          <p:nvPr/>
        </p:nvSpPr>
        <p:spPr>
          <a:xfrm>
            <a:off x="9180483" y="685262"/>
            <a:ext cx="2194704" cy="830997"/>
          </a:xfrm>
          <a:prstGeom prst="rect">
            <a:avLst/>
          </a:prstGeom>
          <a:noFill/>
          <a:ln w="6350">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sz="2400">
                <a:solidFill>
                  <a:srgbClr val="C00000"/>
                </a:solidFill>
              </a:rPr>
              <a:t>WORKFLOW</a:t>
            </a:r>
            <a:endParaRPr lang="it-IT" sz="2400">
              <a:solidFill>
                <a:srgbClr val="C00000"/>
              </a:solidFill>
              <a:cs typeface="Calibri"/>
            </a:endParaRPr>
          </a:p>
          <a:p>
            <a:r>
              <a:rPr lang="it-IT" sz="2400">
                <a:solidFill>
                  <a:srgbClr val="002060"/>
                </a:solidFill>
              </a:rPr>
              <a:t>Flusso di Lavoro</a:t>
            </a:r>
            <a:endParaRPr lang="it-IT" sz="2400">
              <a:solidFill>
                <a:srgbClr val="002060"/>
              </a:solidFill>
              <a:cs typeface="Calibri"/>
            </a:endParaRPr>
          </a:p>
        </p:txBody>
      </p:sp>
      <p:sp>
        <p:nvSpPr>
          <p:cNvPr id="8" name="Freccia a destra 7">
            <a:extLst>
              <a:ext uri="{FF2B5EF4-FFF2-40B4-BE49-F238E27FC236}">
                <a16:creationId xmlns:a16="http://schemas.microsoft.com/office/drawing/2014/main" id="{5121B1DB-4645-8439-7A4A-256D5AD13164}"/>
              </a:ext>
            </a:extLst>
          </p:cNvPr>
          <p:cNvSpPr/>
          <p:nvPr/>
        </p:nvSpPr>
        <p:spPr>
          <a:xfrm>
            <a:off x="749045"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Attesa Arrivo Ospite</a:t>
            </a:r>
            <a:endParaRPr lang="it-IT"/>
          </a:p>
        </p:txBody>
      </p:sp>
      <p:sp>
        <p:nvSpPr>
          <p:cNvPr id="9" name="CasellaDiTesto 8">
            <a:extLst>
              <a:ext uri="{FF2B5EF4-FFF2-40B4-BE49-F238E27FC236}">
                <a16:creationId xmlns:a16="http://schemas.microsoft.com/office/drawing/2014/main" id="{9F46F897-5D81-BB44-99AD-0C9A15157068}"/>
              </a:ext>
            </a:extLst>
          </p:cNvPr>
          <p:cNvSpPr txBox="1"/>
          <p:nvPr/>
        </p:nvSpPr>
        <p:spPr>
          <a:xfrm>
            <a:off x="381000" y="3009900"/>
            <a:ext cx="3019425"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rPr>
              <a:t>Tutor</a:t>
            </a:r>
            <a:endParaRPr lang="it-IT" dirty="0">
              <a:solidFill>
                <a:srgbClr val="002060"/>
              </a:solidFill>
            </a:endParaRPr>
          </a:p>
          <a:p>
            <a:endParaRPr lang="it-IT" dirty="0">
              <a:solidFill>
                <a:srgbClr val="C00000"/>
              </a:solidFill>
              <a:ea typeface="+mn-lt"/>
              <a:cs typeface="+mn-lt"/>
            </a:endParaRPr>
          </a:p>
          <a:p>
            <a:r>
              <a:rPr lang="it-IT" dirty="0">
                <a:solidFill>
                  <a:srgbClr val="0070C0"/>
                </a:solidFill>
                <a:ea typeface="+mn-lt"/>
                <a:cs typeface="+mn-lt"/>
              </a:rPr>
              <a:t>Comunica con un click l'arrivo dell'ospite e l'accompagna in Amministrazione.</a:t>
            </a:r>
            <a:endParaRPr lang="en-US" dirty="0">
              <a:solidFill>
                <a:srgbClr val="0070C0"/>
              </a:solidFill>
              <a:ea typeface="+mn-lt"/>
              <a:cs typeface="+mn-lt"/>
            </a:endParaRPr>
          </a:p>
          <a:p>
            <a:pPr marL="285750" indent="-285750">
              <a:buFont typeface="Arial"/>
              <a:buChar char="•"/>
            </a:pPr>
            <a:endParaRPr lang="it-IT" dirty="0">
              <a:solidFill>
                <a:srgbClr val="002060"/>
              </a:solidFill>
              <a:ea typeface="Calibri"/>
              <a:cs typeface="Calibri"/>
            </a:endParaRPr>
          </a:p>
        </p:txBody>
      </p:sp>
      <p:sp>
        <p:nvSpPr>
          <p:cNvPr id="12" name="CasellaDiTesto 11">
            <a:extLst>
              <a:ext uri="{FF2B5EF4-FFF2-40B4-BE49-F238E27FC236}">
                <a16:creationId xmlns:a16="http://schemas.microsoft.com/office/drawing/2014/main" id="{D825BE7F-B929-5BC9-89A3-062A4DAC73E0}"/>
              </a:ext>
            </a:extLst>
          </p:cNvPr>
          <p:cNvSpPr txBox="1"/>
          <p:nvPr/>
        </p:nvSpPr>
        <p:spPr>
          <a:xfrm>
            <a:off x="4057650" y="3009900"/>
            <a:ext cx="3228975" cy="2308324"/>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ea typeface="Calibri"/>
                <a:cs typeface="Calibri"/>
              </a:rPr>
              <a:t>Ufficio Seminari e Collaborazioni Scientifiche </a:t>
            </a:r>
          </a:p>
          <a:p>
            <a:pPr marL="285750" indent="-285750">
              <a:buFont typeface="Arial"/>
              <a:buChar char="•"/>
            </a:pPr>
            <a:endParaRPr lang="it-IT" dirty="0">
              <a:solidFill>
                <a:srgbClr val="002060"/>
              </a:solidFill>
              <a:ea typeface="Calibri"/>
              <a:cs typeface="Calibri"/>
            </a:endParaRPr>
          </a:p>
          <a:p>
            <a:r>
              <a:rPr lang="it-IT" dirty="0">
                <a:solidFill>
                  <a:srgbClr val="0070C0"/>
                </a:solidFill>
                <a:ea typeface="Calibri"/>
                <a:cs typeface="Calibri"/>
              </a:rPr>
              <a:t>Fa firmare dal vivo all'ospite l'accettazione dell'invito ed altra eventuale documentazione qualora non avesse firmato con firma digitale </a:t>
            </a:r>
          </a:p>
        </p:txBody>
      </p:sp>
      <p:sp>
        <p:nvSpPr>
          <p:cNvPr id="7" name="Freccia a destra 6">
            <a:extLst>
              <a:ext uri="{FF2B5EF4-FFF2-40B4-BE49-F238E27FC236}">
                <a16:creationId xmlns:a16="http://schemas.microsoft.com/office/drawing/2014/main" id="{37599E92-7B3A-1A92-2B50-80F14E099763}"/>
              </a:ext>
            </a:extLst>
          </p:cNvPr>
          <p:cNvSpPr/>
          <p:nvPr/>
        </p:nvSpPr>
        <p:spPr>
          <a:xfrm>
            <a:off x="4673345"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Burocrazia Ospite</a:t>
            </a:r>
            <a:endParaRPr lang="it-IT"/>
          </a:p>
        </p:txBody>
      </p:sp>
      <p:sp>
        <p:nvSpPr>
          <p:cNvPr id="10" name="Freccia a destra 9">
            <a:extLst>
              <a:ext uri="{FF2B5EF4-FFF2-40B4-BE49-F238E27FC236}">
                <a16:creationId xmlns:a16="http://schemas.microsoft.com/office/drawing/2014/main" id="{9F4AEF6D-EBA9-E01D-BED0-843056C4376E}"/>
              </a:ext>
            </a:extLst>
          </p:cNvPr>
          <p:cNvSpPr/>
          <p:nvPr/>
        </p:nvSpPr>
        <p:spPr>
          <a:xfrm>
            <a:off x="8873870"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Convalida Tutor</a:t>
            </a:r>
            <a:endParaRPr lang="it-IT"/>
          </a:p>
        </p:txBody>
      </p:sp>
      <p:sp>
        <p:nvSpPr>
          <p:cNvPr id="14" name="CasellaDiTesto 13">
            <a:extLst>
              <a:ext uri="{FF2B5EF4-FFF2-40B4-BE49-F238E27FC236}">
                <a16:creationId xmlns:a16="http://schemas.microsoft.com/office/drawing/2014/main" id="{40E99BF1-0CEB-204A-8FCC-2C5FF408127D}"/>
              </a:ext>
            </a:extLst>
          </p:cNvPr>
          <p:cNvSpPr txBox="1"/>
          <p:nvPr/>
        </p:nvSpPr>
        <p:spPr>
          <a:xfrm>
            <a:off x="8324850" y="3009900"/>
            <a:ext cx="3228975"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cs typeface="Calibri"/>
              </a:rPr>
              <a:t>Tutor</a:t>
            </a:r>
            <a:endParaRPr lang="it-IT" dirty="0"/>
          </a:p>
          <a:p>
            <a:pPr marL="285750" indent="-285750">
              <a:buFont typeface="Arial"/>
              <a:buChar char="•"/>
            </a:pPr>
            <a:endParaRPr lang="it-IT" dirty="0">
              <a:solidFill>
                <a:srgbClr val="002060"/>
              </a:solidFill>
              <a:ea typeface="Calibri"/>
              <a:cs typeface="Calibri"/>
            </a:endParaRPr>
          </a:p>
          <a:p>
            <a:r>
              <a:rPr lang="it-IT" dirty="0">
                <a:solidFill>
                  <a:srgbClr val="0070C0"/>
                </a:solidFill>
                <a:cs typeface="Calibri"/>
              </a:rPr>
              <a:t>Convalida e carica a sistema la relazione attività e la invia all'Ufficio Seminari e Collaborazioni Scientifiche</a:t>
            </a:r>
          </a:p>
        </p:txBody>
      </p:sp>
    </p:spTree>
    <p:extLst>
      <p:ext uri="{BB962C8B-B14F-4D97-AF65-F5344CB8AC3E}">
        <p14:creationId xmlns:p14="http://schemas.microsoft.com/office/powerpoint/2010/main" val="291601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7" grpId="0" animBg="1"/>
      <p:bldP spid="10"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a:ea typeface="Batang"/>
              </a:rPr>
              <a:t>TOOL SEMINARI </a:t>
            </a:r>
            <a:br>
              <a:rPr lang="it-IT" sz="2400">
                <a:ea typeface="Batang"/>
              </a:rPr>
            </a:br>
            <a:r>
              <a:rPr lang="it-IT" sz="2400">
                <a:ea typeface="Batang"/>
              </a:rPr>
              <a:t>E COLLABORAZIONI SCIENTIFICHE</a:t>
            </a:r>
            <a:endParaRPr lang="it-IT" sz="240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0BAFDE81-A7FE-78EC-BC50-C03A41C314B3}"/>
              </a:ext>
            </a:extLst>
          </p:cNvPr>
          <p:cNvSpPr txBox="1"/>
          <p:nvPr/>
        </p:nvSpPr>
        <p:spPr>
          <a:xfrm>
            <a:off x="9180483" y="685262"/>
            <a:ext cx="2194704" cy="830997"/>
          </a:xfrm>
          <a:prstGeom prst="rect">
            <a:avLst/>
          </a:prstGeom>
          <a:noFill/>
          <a:ln w="6350">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sz="2400">
                <a:solidFill>
                  <a:srgbClr val="C00000"/>
                </a:solidFill>
              </a:rPr>
              <a:t>WORKFLOW</a:t>
            </a:r>
            <a:endParaRPr lang="it-IT" sz="2400">
              <a:solidFill>
                <a:srgbClr val="C00000"/>
              </a:solidFill>
              <a:cs typeface="Calibri"/>
            </a:endParaRPr>
          </a:p>
          <a:p>
            <a:r>
              <a:rPr lang="it-IT" sz="2400">
                <a:solidFill>
                  <a:srgbClr val="002060"/>
                </a:solidFill>
              </a:rPr>
              <a:t>Flusso di Lavoro</a:t>
            </a:r>
            <a:endParaRPr lang="it-IT" sz="2400">
              <a:solidFill>
                <a:srgbClr val="002060"/>
              </a:solidFill>
              <a:cs typeface="Calibri"/>
            </a:endParaRPr>
          </a:p>
        </p:txBody>
      </p:sp>
      <p:sp>
        <p:nvSpPr>
          <p:cNvPr id="7" name="Freccia a destra 6">
            <a:extLst>
              <a:ext uri="{FF2B5EF4-FFF2-40B4-BE49-F238E27FC236}">
                <a16:creationId xmlns:a16="http://schemas.microsoft.com/office/drawing/2014/main" id="{37599E92-7B3A-1A92-2B50-80F14E099763}"/>
              </a:ext>
            </a:extLst>
          </p:cNvPr>
          <p:cNvSpPr/>
          <p:nvPr/>
        </p:nvSpPr>
        <p:spPr>
          <a:xfrm>
            <a:off x="3501770" y="2653283"/>
            <a:ext cx="3981450" cy="29337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Archiviazione</a:t>
            </a:r>
          </a:p>
          <a:p>
            <a:pPr algn="ctr"/>
            <a:r>
              <a:rPr lang="it-IT">
                <a:cs typeface="Calibri"/>
              </a:rPr>
              <a:t>e...</a:t>
            </a:r>
          </a:p>
        </p:txBody>
      </p:sp>
      <p:sp>
        <p:nvSpPr>
          <p:cNvPr id="5" name="Freccia a destra 4">
            <a:extLst>
              <a:ext uri="{FF2B5EF4-FFF2-40B4-BE49-F238E27FC236}">
                <a16:creationId xmlns:a16="http://schemas.microsoft.com/office/drawing/2014/main" id="{7DB277FA-D929-AC18-FC3F-AF52C0386B9B}"/>
              </a:ext>
            </a:extLst>
          </p:cNvPr>
          <p:cNvSpPr/>
          <p:nvPr/>
        </p:nvSpPr>
        <p:spPr>
          <a:xfrm>
            <a:off x="1101470" y="17865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Burocrazia Ospite</a:t>
            </a:r>
            <a:endParaRPr lang="it-IT"/>
          </a:p>
        </p:txBody>
      </p:sp>
      <p:sp>
        <p:nvSpPr>
          <p:cNvPr id="11" name="CasellaDiTesto 10">
            <a:extLst>
              <a:ext uri="{FF2B5EF4-FFF2-40B4-BE49-F238E27FC236}">
                <a16:creationId xmlns:a16="http://schemas.microsoft.com/office/drawing/2014/main" id="{130F7E4A-954B-995E-E69C-619F06AF69C0}"/>
              </a:ext>
            </a:extLst>
          </p:cNvPr>
          <p:cNvSpPr txBox="1"/>
          <p:nvPr/>
        </p:nvSpPr>
        <p:spPr>
          <a:xfrm>
            <a:off x="533400" y="3124200"/>
            <a:ext cx="2743200" cy="2031325"/>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cs typeface="Calibri"/>
              </a:rPr>
              <a:t>Ufficio Seminari e Collaborazioni Scientifiche</a:t>
            </a:r>
          </a:p>
          <a:p>
            <a:endParaRPr lang="it-IT" dirty="0">
              <a:solidFill>
                <a:srgbClr val="C00000"/>
              </a:solidFill>
            </a:endParaRPr>
          </a:p>
          <a:p>
            <a:r>
              <a:rPr lang="it-IT" dirty="0">
                <a:solidFill>
                  <a:srgbClr val="0070C0"/>
                </a:solidFill>
              </a:rPr>
              <a:t>Vaglio finale documentazione per completezza fascicolo documentale</a:t>
            </a:r>
            <a:endParaRPr lang="it-IT" dirty="0">
              <a:solidFill>
                <a:srgbClr val="0070C0"/>
              </a:solidFill>
              <a:cs typeface="Calibri"/>
            </a:endParaRPr>
          </a:p>
        </p:txBody>
      </p:sp>
    </p:spTree>
    <p:extLst>
      <p:ext uri="{BB962C8B-B14F-4D97-AF65-F5344CB8AC3E}">
        <p14:creationId xmlns:p14="http://schemas.microsoft.com/office/powerpoint/2010/main" val="335878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7580834"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B2CA980B-E5FE-6505-3FA1-F9A1B1A8D7D6}"/>
              </a:ext>
            </a:extLst>
          </p:cNvPr>
          <p:cNvSpPr txBox="1"/>
          <p:nvPr/>
        </p:nvSpPr>
        <p:spPr>
          <a:xfrm>
            <a:off x="1436427" y="1853298"/>
            <a:ext cx="9342842" cy="4801314"/>
          </a:xfrm>
          <a:prstGeom prst="rect">
            <a:avLst/>
          </a:prstGeom>
          <a:noFill/>
        </p:spPr>
        <p:txBody>
          <a:bodyPr wrap="square" rtlCol="0">
            <a:spAutoFit/>
          </a:bodyPr>
          <a:lstStyle/>
          <a:p>
            <a:pPr algn="just"/>
            <a:r>
              <a:rPr lang="it-IT" b="1" dirty="0"/>
              <a:t>RACCOMANDAZIONI DA DARE ALL’OSPITE (onde evitare spiacevoli situazioni) PER I RIMBORSI SPESE DOCUMENTATE (viaggio, vitto e alloggio):</a:t>
            </a:r>
          </a:p>
          <a:p>
            <a:pPr algn="just"/>
            <a:endParaRPr lang="it-IT" dirty="0"/>
          </a:p>
          <a:p>
            <a:pPr marL="285750" indent="-285750" algn="just">
              <a:buFont typeface="Arial" panose="020B0604020202020204" pitchFamily="34" charset="0"/>
              <a:buChar char="•"/>
            </a:pPr>
            <a:r>
              <a:rPr lang="it-IT" dirty="0"/>
              <a:t>La data di acquisto dei biglietti di viaggio deve essere successiva alla data della Lettera di Invito e si dovranno fornire, oltre al biglietto, i </a:t>
            </a:r>
            <a:r>
              <a:rPr lang="it-IT" dirty="0" err="1"/>
              <a:t>boarding</a:t>
            </a:r>
            <a:r>
              <a:rPr lang="it-IT" dirty="0"/>
              <a:t> pass originali. In nessun caso si rimborsa il viaggio col mezzo proprio.</a:t>
            </a:r>
          </a:p>
          <a:p>
            <a:pPr marL="285750" indent="-285750" algn="just">
              <a:buFont typeface="Arial" panose="020B0604020202020204" pitchFamily="34" charset="0"/>
              <a:buChar char="•"/>
            </a:pPr>
            <a:r>
              <a:rPr lang="it-IT" dirty="0"/>
              <a:t>I documenti di spesa devono essere fiscali e intestati all’ospite (no intermediari come booking.com o expedia.com , no ricevute carta di credito ecc.). Attenzione alla locazione da privato (</a:t>
            </a:r>
            <a:r>
              <a:rPr lang="it-IT" dirty="0" err="1"/>
              <a:t>airbnb</a:t>
            </a:r>
            <a:r>
              <a:rPr lang="it-IT" dirty="0"/>
              <a:t>) perché spesso </a:t>
            </a:r>
            <a:r>
              <a:rPr lang="it-IT"/>
              <a:t>il privato </a:t>
            </a:r>
            <a:r>
              <a:rPr lang="it-IT" dirty="0"/>
              <a:t>non è in grado di rilasciare documento fiscale. Il documento di spesa dell’albergo deve contenere, oltre al nominativo, il periodo di soggiorno e si possono rimborsare fino ad un massimo di 220€ al giorno. Gli scontrini fiscali dei pasti devono essere «parlanti», cioè la descrizione dell’acquisto deve avere un dettaglio (no varie – reparto ecc.), per un massimo ammissibile di due scontrini al giorno per un importo complessivo fino a € 61,10.</a:t>
            </a:r>
          </a:p>
          <a:p>
            <a:pPr marL="285750" indent="-285750" algn="just">
              <a:buFont typeface="Arial" panose="020B0604020202020204" pitchFamily="34" charset="0"/>
              <a:buChar char="•"/>
            </a:pPr>
            <a:endParaRPr lang="it-IT" dirty="0"/>
          </a:p>
          <a:p>
            <a:pPr algn="just"/>
            <a:endParaRPr lang="it-IT" dirty="0"/>
          </a:p>
          <a:p>
            <a:pPr algn="just"/>
            <a:endParaRPr lang="it-IT" dirty="0"/>
          </a:p>
        </p:txBody>
      </p:sp>
    </p:spTree>
    <p:extLst>
      <p:ext uri="{BB962C8B-B14F-4D97-AF65-F5344CB8AC3E}">
        <p14:creationId xmlns:p14="http://schemas.microsoft.com/office/powerpoint/2010/main" val="3416886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7580834"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7" name="CasellaDiTesto 6">
            <a:extLst>
              <a:ext uri="{FF2B5EF4-FFF2-40B4-BE49-F238E27FC236}">
                <a16:creationId xmlns:a16="http://schemas.microsoft.com/office/drawing/2014/main" id="{532E254C-6601-AB66-8910-0D49390F34A5}"/>
              </a:ext>
            </a:extLst>
          </p:cNvPr>
          <p:cNvSpPr txBox="1"/>
          <p:nvPr/>
        </p:nvSpPr>
        <p:spPr>
          <a:xfrm>
            <a:off x="1757547" y="1937841"/>
            <a:ext cx="8363197" cy="3970318"/>
          </a:xfrm>
          <a:prstGeom prst="rect">
            <a:avLst/>
          </a:prstGeom>
          <a:noFill/>
        </p:spPr>
        <p:txBody>
          <a:bodyPr wrap="square">
            <a:spAutoFit/>
          </a:bodyPr>
          <a:lstStyle/>
          <a:p>
            <a:pPr algn="just"/>
            <a:r>
              <a:rPr lang="it-IT" b="1" dirty="0"/>
              <a:t>Spesso l’ospite ha dubbi sulla compilazione del modulo fiscale richiesto dal tool…</a:t>
            </a:r>
          </a:p>
          <a:p>
            <a:pPr algn="just"/>
            <a:endParaRPr lang="it-IT" dirty="0"/>
          </a:p>
          <a:p>
            <a:pPr algn="just"/>
            <a:r>
              <a:rPr lang="it-IT" dirty="0"/>
              <a:t>In generale:</a:t>
            </a:r>
          </a:p>
          <a:p>
            <a:pPr algn="just"/>
            <a:endParaRPr lang="it-IT" dirty="0"/>
          </a:p>
          <a:p>
            <a:pPr algn="just"/>
            <a:r>
              <a:rPr lang="it-IT" dirty="0"/>
              <a:t>Gli ospiti sono personale esterno all’Ente, che, in caso di compenso, trattiamo come «compenso da autonomo occasionale» (nel caso di autonomi professionali si intraprendono altre strade). L’ospite dovrà dichiarare se ha già ricevuto da altri enti e/o istituzioni italiane nell’anno in corso più o meno di 5,000€ di compensi.</a:t>
            </a:r>
          </a:p>
          <a:p>
            <a:pPr algn="just"/>
            <a:r>
              <a:rPr lang="it-IT" dirty="0"/>
              <a:t>Il compenso è soggetto a tassazione IRPEF (20% per i residenti in Italia come acconto – 30% per i residenti all’estero).</a:t>
            </a:r>
          </a:p>
          <a:p>
            <a:pPr algn="just"/>
            <a:r>
              <a:rPr lang="it-IT" dirty="0"/>
              <a:t>Nel caso non sia previsto compenso, ma solo rimborso spese documentato, l’ospite può evitare di compilare la parte riguardante la tassazione, inserendo solo i dati anagrafici e l’IBAN per il rimborso, poiché il rimborso spese (solo vitto, alloggio e viaggio) non è soggetto a tassazione.</a:t>
            </a:r>
          </a:p>
        </p:txBody>
      </p:sp>
    </p:spTree>
    <p:extLst>
      <p:ext uri="{BB962C8B-B14F-4D97-AF65-F5344CB8AC3E}">
        <p14:creationId xmlns:p14="http://schemas.microsoft.com/office/powerpoint/2010/main" val="1566543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pic>
        <p:nvPicPr>
          <p:cNvPr id="5" name="Immagine 4" descr="Immagine che contiene testo, software, Pagina Web, Carattere&#10;&#10;Descrizione generata automaticamente">
            <a:extLst>
              <a:ext uri="{FF2B5EF4-FFF2-40B4-BE49-F238E27FC236}">
                <a16:creationId xmlns:a16="http://schemas.microsoft.com/office/drawing/2014/main" id="{BACF20A1-D730-9CE5-AA93-E16E388281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7640" y="2817060"/>
            <a:ext cx="9096876" cy="3418427"/>
          </a:xfrm>
          <a:prstGeom prst="rect">
            <a:avLst/>
          </a:prstGeom>
        </p:spPr>
      </p:pic>
      <p:sp>
        <p:nvSpPr>
          <p:cNvPr id="7" name="CasellaDiTesto 6">
            <a:extLst>
              <a:ext uri="{FF2B5EF4-FFF2-40B4-BE49-F238E27FC236}">
                <a16:creationId xmlns:a16="http://schemas.microsoft.com/office/drawing/2014/main" id="{CEEE6185-A6F1-3E78-68F2-F493888B45E2}"/>
              </a:ext>
            </a:extLst>
          </p:cNvPr>
          <p:cNvSpPr txBox="1"/>
          <p:nvPr/>
        </p:nvSpPr>
        <p:spPr>
          <a:xfrm>
            <a:off x="2598821" y="2322095"/>
            <a:ext cx="2934073" cy="369332"/>
          </a:xfrm>
          <a:prstGeom prst="rect">
            <a:avLst/>
          </a:prstGeom>
          <a:noFill/>
        </p:spPr>
        <p:txBody>
          <a:bodyPr wrap="none" rtlCol="0">
            <a:spAutoFit/>
          </a:bodyPr>
          <a:lstStyle/>
          <a:p>
            <a:r>
              <a:rPr lang="it-IT" dirty="0"/>
              <a:t>Cliccare su + NUOVA PRATICA</a:t>
            </a:r>
          </a:p>
        </p:txBody>
      </p:sp>
    </p:spTree>
    <p:extLst>
      <p:ext uri="{BB962C8B-B14F-4D97-AF65-F5344CB8AC3E}">
        <p14:creationId xmlns:p14="http://schemas.microsoft.com/office/powerpoint/2010/main" val="150744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7752284"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pic>
        <p:nvPicPr>
          <p:cNvPr id="12" name="Immagine 11" descr="Immagine che contiene testo, schermata, Carattere, software">
            <a:extLst>
              <a:ext uri="{FF2B5EF4-FFF2-40B4-BE49-F238E27FC236}">
                <a16:creationId xmlns:a16="http://schemas.microsoft.com/office/drawing/2014/main" id="{F46AE5C3-503C-5FC0-305F-467B0241A7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7450" y="2632394"/>
            <a:ext cx="7277100" cy="3979945"/>
          </a:xfrm>
          <a:prstGeom prst="rect">
            <a:avLst/>
          </a:prstGeom>
        </p:spPr>
      </p:pic>
      <p:sp>
        <p:nvSpPr>
          <p:cNvPr id="13" name="CasellaDiTesto 12">
            <a:extLst>
              <a:ext uri="{FF2B5EF4-FFF2-40B4-BE49-F238E27FC236}">
                <a16:creationId xmlns:a16="http://schemas.microsoft.com/office/drawing/2014/main" id="{4C583C57-1F25-FDB9-25A7-8C71595A7250}"/>
              </a:ext>
            </a:extLst>
          </p:cNvPr>
          <p:cNvSpPr txBox="1"/>
          <p:nvPr/>
        </p:nvSpPr>
        <p:spPr>
          <a:xfrm flipH="1">
            <a:off x="4011335" y="1927227"/>
            <a:ext cx="7519605" cy="369332"/>
          </a:xfrm>
          <a:prstGeom prst="rect">
            <a:avLst/>
          </a:prstGeom>
          <a:noFill/>
        </p:spPr>
        <p:txBody>
          <a:bodyPr wrap="square" rtlCol="0">
            <a:spAutoFit/>
          </a:bodyPr>
          <a:lstStyle/>
          <a:p>
            <a:r>
              <a:rPr lang="it-IT" dirty="0"/>
              <a:t>Scegliere la Struttura e cliccare su PROCEDI</a:t>
            </a:r>
          </a:p>
        </p:txBody>
      </p:sp>
    </p:spTree>
    <p:extLst>
      <p:ext uri="{BB962C8B-B14F-4D97-AF65-F5344CB8AC3E}">
        <p14:creationId xmlns:p14="http://schemas.microsoft.com/office/powerpoint/2010/main" val="281846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7166496"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pic>
        <p:nvPicPr>
          <p:cNvPr id="5" name="Immagine 4" descr="Immagine che contiene testo, elettronica, schermata, computer&#10;&#10;Descrizione generata automaticamente">
            <a:extLst>
              <a:ext uri="{FF2B5EF4-FFF2-40B4-BE49-F238E27FC236}">
                <a16:creationId xmlns:a16="http://schemas.microsoft.com/office/drawing/2014/main" id="{BC9C57D6-FB1A-5337-8D5C-7ABCE24419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3076" y="1759867"/>
            <a:ext cx="5820511" cy="4406900"/>
          </a:xfrm>
          <a:prstGeom prst="rect">
            <a:avLst/>
          </a:prstGeom>
        </p:spPr>
      </p:pic>
      <p:sp>
        <p:nvSpPr>
          <p:cNvPr id="6" name="CasellaDiTesto 5">
            <a:extLst>
              <a:ext uri="{FF2B5EF4-FFF2-40B4-BE49-F238E27FC236}">
                <a16:creationId xmlns:a16="http://schemas.microsoft.com/office/drawing/2014/main" id="{48B4A37F-9D67-5005-234A-DE9545DB689F}"/>
              </a:ext>
            </a:extLst>
          </p:cNvPr>
          <p:cNvSpPr txBox="1"/>
          <p:nvPr/>
        </p:nvSpPr>
        <p:spPr>
          <a:xfrm>
            <a:off x="938896" y="2116657"/>
            <a:ext cx="4477515" cy="4247317"/>
          </a:xfrm>
          <a:prstGeom prst="rect">
            <a:avLst/>
          </a:prstGeom>
          <a:noFill/>
        </p:spPr>
        <p:txBody>
          <a:bodyPr wrap="square" rtlCol="0">
            <a:spAutoFit/>
          </a:bodyPr>
          <a:lstStyle/>
          <a:p>
            <a:r>
              <a:rPr lang="it-IT" dirty="0"/>
              <a:t>Da adesso il Tutor inizia a compilare i moduli completando i campi elencati sulla sinistra del desktop e dovrà:</a:t>
            </a:r>
          </a:p>
          <a:p>
            <a:pPr marL="285750" indent="-285750">
              <a:buFont typeface="Arial" panose="020B0604020202020204" pitchFamily="34" charset="0"/>
              <a:buChar char="•"/>
            </a:pPr>
            <a:r>
              <a:rPr lang="it-IT" dirty="0"/>
              <a:t>Compilare il modulo di RICHIESTA;</a:t>
            </a:r>
          </a:p>
          <a:p>
            <a:pPr marL="285750" indent="-285750">
              <a:buFont typeface="Arial" panose="020B0604020202020204" pitchFamily="34" charset="0"/>
              <a:buChar char="•"/>
            </a:pPr>
            <a:r>
              <a:rPr lang="it-IT" dirty="0"/>
              <a:t>proporre una o più COLLABORAZIONI e/o</a:t>
            </a:r>
          </a:p>
          <a:p>
            <a:pPr marL="285750" indent="-285750">
              <a:buFont typeface="Arial" panose="020B0604020202020204" pitchFamily="34" charset="0"/>
              <a:buChar char="•"/>
            </a:pPr>
            <a:r>
              <a:rPr lang="it-IT" dirty="0"/>
              <a:t>proporre uno o più SEMINARI;</a:t>
            </a:r>
          </a:p>
          <a:p>
            <a:pPr marL="285750" indent="-285750">
              <a:buFont typeface="Arial" panose="020B0604020202020204" pitchFamily="34" charset="0"/>
              <a:buChar char="•"/>
            </a:pPr>
            <a:r>
              <a:rPr lang="it-IT" dirty="0"/>
              <a:t>indicare le SPESE STIMATE;</a:t>
            </a:r>
          </a:p>
          <a:p>
            <a:pPr marL="285750" indent="-285750">
              <a:buFont typeface="Arial" panose="020B0604020202020204" pitchFamily="34" charset="0"/>
              <a:buChar char="•"/>
            </a:pPr>
            <a:r>
              <a:rPr lang="it-IT" dirty="0"/>
              <a:t>definire gli ADDEBITI RICHIESTI e il fondo pagante (se il fondo non fosse in elenco, contattare il responsabile seminari e collaborazioni per farlo inserire);</a:t>
            </a:r>
          </a:p>
          <a:p>
            <a:pPr marL="285750" indent="-285750">
              <a:buFont typeface="Arial" panose="020B0604020202020204" pitchFamily="34" charset="0"/>
              <a:buChar char="•"/>
            </a:pPr>
            <a:r>
              <a:rPr lang="it-IT" dirty="0"/>
              <a:t>caricare nel DOCUMENTALE il curriculum vitae dell'ospite (facoltativo).</a:t>
            </a:r>
          </a:p>
          <a:p>
            <a:r>
              <a:rPr lang="it-IT" dirty="0"/>
              <a:t>Una volta finito dovrà inoltrare la pratica.</a:t>
            </a:r>
          </a:p>
          <a:p>
            <a:endParaRPr lang="it-IT" dirty="0"/>
          </a:p>
        </p:txBody>
      </p:sp>
    </p:spTree>
    <p:extLst>
      <p:ext uri="{BB962C8B-B14F-4D97-AF65-F5344CB8AC3E}">
        <p14:creationId xmlns:p14="http://schemas.microsoft.com/office/powerpoint/2010/main" val="838957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7580834"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394A167A-B02C-3F3C-DE6C-E9C32F327EC1}"/>
              </a:ext>
            </a:extLst>
          </p:cNvPr>
          <p:cNvSpPr txBox="1"/>
          <p:nvPr/>
        </p:nvSpPr>
        <p:spPr>
          <a:xfrm>
            <a:off x="1436427" y="1853298"/>
            <a:ext cx="9342842" cy="4524315"/>
          </a:xfrm>
          <a:prstGeom prst="rect">
            <a:avLst/>
          </a:prstGeom>
          <a:noFill/>
        </p:spPr>
        <p:txBody>
          <a:bodyPr wrap="square" rtlCol="0">
            <a:spAutoFit/>
          </a:bodyPr>
          <a:lstStyle/>
          <a:p>
            <a:pPr marL="285750" indent="-285750" algn="just">
              <a:buFont typeface="Arial" panose="020B0604020202020204" pitchFamily="34" charset="0"/>
              <a:buChar char="•"/>
            </a:pPr>
            <a:r>
              <a:rPr lang="it-IT" dirty="0"/>
              <a:t>A questo punto la pratica si trova nello stato </a:t>
            </a:r>
            <a:r>
              <a:rPr lang="it-IT" b="1" dirty="0"/>
              <a:t>APPROVAZIONE ECONOMICA </a:t>
            </a:r>
            <a:r>
              <a:rPr lang="it-IT" dirty="0"/>
              <a:t>all’attenzione del Responsabile del Fondo pagante che, se d’accordo, approverà e manderà avanti la pratica. </a:t>
            </a:r>
          </a:p>
          <a:p>
            <a:pPr marL="285750" indent="-285750" algn="just">
              <a:buFont typeface="Arial" panose="020B0604020202020204" pitchFamily="34" charset="0"/>
              <a:buChar char="•"/>
            </a:pPr>
            <a:r>
              <a:rPr lang="it-IT" dirty="0"/>
              <a:t>Il prossimo step è </a:t>
            </a:r>
            <a:r>
              <a:rPr lang="it-IT" b="1" dirty="0"/>
              <a:t>APPROVAZIONE AMMINISTRATIVA</a:t>
            </a:r>
            <a:r>
              <a:rPr lang="it-IT" dirty="0"/>
              <a:t>, dove l’incaricato controllerà i dati inseriti e la coerenza dei capitoli di spesa scelti (in sintesi U1030202002 per i rimborsi spese documentati e il vitto e alloggio forfettario solo delle collaborazioni oltre 30 gg. - U1030204999 per i compensi per seminario - U1030299005 per i compensi delle collaborazioni fino a 30 gg.) . Se d’accordo, l’incaricato approverà e manderà avanti la pratica </a:t>
            </a:r>
          </a:p>
          <a:p>
            <a:pPr marL="285750" indent="-285750" algn="just">
              <a:buFont typeface="Arial" panose="020B0604020202020204" pitchFamily="34" charset="0"/>
              <a:buChar char="•"/>
            </a:pPr>
            <a:r>
              <a:rPr lang="it-IT" dirty="0"/>
              <a:t>che si troverà a questo punto all’</a:t>
            </a:r>
            <a:r>
              <a:rPr lang="it-IT" b="1" dirty="0"/>
              <a:t>APPROVAZIONE</a:t>
            </a:r>
            <a:r>
              <a:rPr lang="it-IT" dirty="0"/>
              <a:t> del responsabile dei seminari e collaborazioni. </a:t>
            </a:r>
          </a:p>
          <a:p>
            <a:pPr marL="285750" indent="-285750" algn="just">
              <a:buFont typeface="Arial" panose="020B0604020202020204" pitchFamily="34" charset="0"/>
              <a:buChar char="•"/>
            </a:pPr>
            <a:r>
              <a:rPr lang="it-IT" dirty="0"/>
              <a:t>Una volta approvata, la pratica passerà all’attenzione dell’ospite per la </a:t>
            </a:r>
            <a:r>
              <a:rPr lang="it-IT" b="1" dirty="0"/>
              <a:t>RACCOLTA DATI OSPITE</a:t>
            </a:r>
            <a:r>
              <a:rPr lang="it-IT" dirty="0"/>
              <a:t>. L’ospite riceverà una e-mail contenente un OTP per entrare nell’applicativo, e dovrà compilare i campi anagrafici, scaricare compilare e caricare il fiscal </a:t>
            </a:r>
            <a:r>
              <a:rPr lang="it-IT" dirty="0" err="1"/>
              <a:t>form</a:t>
            </a:r>
            <a:r>
              <a:rPr lang="it-IT" dirty="0"/>
              <a:t> e allegare il proprio documento di identità/passaporto. </a:t>
            </a:r>
          </a:p>
          <a:p>
            <a:pPr marL="285750" indent="-285750" algn="just">
              <a:buFont typeface="Arial" panose="020B0604020202020204" pitchFamily="34" charset="0"/>
              <a:buChar char="•"/>
            </a:pPr>
            <a:r>
              <a:rPr lang="it-IT" dirty="0"/>
              <a:t>Una volta fatto ciò, inoltrerà la pratica nuovamente all’attenzione del responsabile seminari e collaborazioni per la </a:t>
            </a:r>
            <a:r>
              <a:rPr lang="it-IT" b="1" dirty="0"/>
              <a:t>PREPARAZIONE INVITO</a:t>
            </a:r>
            <a:r>
              <a:rPr lang="it-IT" dirty="0"/>
              <a:t> che verrà, attraverso il tool, firmato digitalmente dal Direttore (</a:t>
            </a:r>
            <a:r>
              <a:rPr lang="it-IT" b="1" dirty="0"/>
              <a:t>FIRMA INVITO</a:t>
            </a:r>
            <a:r>
              <a:rPr lang="it-IT" dirty="0"/>
              <a:t>). Poi verrà protocollato, ricaricato nel tool e notificato via e-mail all’ospite (</a:t>
            </a:r>
            <a:r>
              <a:rPr lang="it-IT" b="1" dirty="0"/>
              <a:t>PROTOCOLLO INVITO</a:t>
            </a:r>
            <a:r>
              <a:rPr lang="it-IT" dirty="0"/>
              <a:t>).</a:t>
            </a:r>
          </a:p>
        </p:txBody>
      </p:sp>
    </p:spTree>
    <p:extLst>
      <p:ext uri="{BB962C8B-B14F-4D97-AF65-F5344CB8AC3E}">
        <p14:creationId xmlns:p14="http://schemas.microsoft.com/office/powerpoint/2010/main" val="1182117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7580834" cy="1216024"/>
          </a:xfrm>
          <a:ln>
            <a:noFill/>
          </a:ln>
        </p:spPr>
        <p:txBody>
          <a:bodyPr>
            <a:normAutofit/>
          </a:bodyPr>
          <a:lstStyle/>
          <a:p>
            <a:r>
              <a:rPr lang="it-IT" sz="2400" dirty="0">
                <a:ea typeface="Batang"/>
              </a:rPr>
              <a:t>TUTORIAL PER L’UTILIZZO DEL TOOL SEMINARI </a:t>
            </a:r>
            <a:br>
              <a:rPr lang="it-IT" sz="2400" dirty="0">
                <a:ea typeface="Batang"/>
              </a:rPr>
            </a:br>
            <a:r>
              <a:rPr lang="it-IT" sz="2400" dirty="0">
                <a:ea typeface="Batang"/>
              </a:rPr>
              <a:t>E COLLABORAZIONI SCIENTIFICHE</a:t>
            </a:r>
            <a:endParaRPr lang="it-IT" sz="2400" dirty="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FA14B91F-9955-34C2-4C59-7491C4F70CC2}"/>
              </a:ext>
            </a:extLst>
          </p:cNvPr>
          <p:cNvSpPr txBox="1"/>
          <p:nvPr/>
        </p:nvSpPr>
        <p:spPr>
          <a:xfrm>
            <a:off x="1436427" y="1853298"/>
            <a:ext cx="9342842" cy="3693319"/>
          </a:xfrm>
          <a:prstGeom prst="rect">
            <a:avLst/>
          </a:prstGeom>
          <a:noFill/>
        </p:spPr>
        <p:txBody>
          <a:bodyPr wrap="square" rtlCol="0">
            <a:spAutoFit/>
          </a:bodyPr>
          <a:lstStyle/>
          <a:p>
            <a:pPr marL="285750" indent="-285750" algn="just">
              <a:buFont typeface="Arial" panose="020B0604020202020204" pitchFamily="34" charset="0"/>
              <a:buChar char="•"/>
            </a:pPr>
            <a:r>
              <a:rPr lang="it-IT" dirty="0"/>
              <a:t>A questo punto la pratica torna all’attenzione del Tutor Richiedente nella fase </a:t>
            </a:r>
            <a:r>
              <a:rPr lang="it-IT" b="1" dirty="0"/>
              <a:t>ATTESA CONFERMA INVITO.</a:t>
            </a:r>
            <a:r>
              <a:rPr lang="it-IT" dirty="0"/>
              <a:t> Infatti al momento dell’invio dell’invito viene chiesto all’ospite di confermare al tutor l’accettazione o meno dell’invito. Se accetta il Tutor manderà avanti la pratica.</a:t>
            </a:r>
          </a:p>
          <a:p>
            <a:pPr marL="285750" indent="-285750" algn="just">
              <a:buFont typeface="Arial" panose="020B0604020202020204" pitchFamily="34" charset="0"/>
              <a:buChar char="•"/>
            </a:pPr>
            <a:r>
              <a:rPr lang="it-IT" dirty="0"/>
              <a:t>Adesso la pratica si trova in </a:t>
            </a:r>
            <a:r>
              <a:rPr lang="it-IT" b="1" dirty="0"/>
              <a:t>ATTESA ARRIVO OSPITE </a:t>
            </a:r>
            <a:r>
              <a:rPr lang="it-IT" dirty="0"/>
              <a:t>sempre all’attenzione del Tutor, che notificherà il suo arrivo mandando avanti la pratica.</a:t>
            </a:r>
          </a:p>
          <a:p>
            <a:pPr marL="285750" indent="-285750" algn="just">
              <a:buFont typeface="Arial" panose="020B0604020202020204" pitchFamily="34" charset="0"/>
              <a:buChar char="•"/>
            </a:pPr>
            <a:endParaRPr lang="it-IT" dirty="0"/>
          </a:p>
          <a:p>
            <a:pPr algn="just"/>
            <a:r>
              <a:rPr lang="it-IT" dirty="0"/>
              <a:t>A questo punto il lavoro sul tool del Tutor è terminato.</a:t>
            </a:r>
          </a:p>
          <a:p>
            <a:pPr algn="just"/>
            <a:r>
              <a:rPr lang="it-IT" dirty="0"/>
              <a:t>Il Tutor dovrà accompagnare l’ospite in amministrazione per il disbrigo delle pratiche burocratiche (firma accettazione invito e privacy policy, firma del fiscal </a:t>
            </a:r>
            <a:r>
              <a:rPr lang="it-IT" dirty="0" err="1"/>
              <a:t>form</a:t>
            </a:r>
            <a:r>
              <a:rPr lang="it-IT" dirty="0"/>
              <a:t> se non firmato digitalmente in precedenza). Successivamente dovrà, in caso di rimborso spese documentate, raccogliere i giustificativi di spesa originali e far compilare e firmare entrambi un activity report (quest’ultimo anche in caso di compenso).</a:t>
            </a:r>
          </a:p>
        </p:txBody>
      </p:sp>
    </p:spTree>
    <p:extLst>
      <p:ext uri="{BB962C8B-B14F-4D97-AF65-F5344CB8AC3E}">
        <p14:creationId xmlns:p14="http://schemas.microsoft.com/office/powerpoint/2010/main" val="381955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a:ea typeface="Batang"/>
              </a:rPr>
              <a:t>TOOL SEMINARI </a:t>
            </a:r>
            <a:br>
              <a:rPr lang="it-IT" sz="2400">
                <a:ea typeface="Batang"/>
              </a:rPr>
            </a:br>
            <a:r>
              <a:rPr lang="it-IT" sz="2400">
                <a:ea typeface="Batang"/>
              </a:rPr>
              <a:t>E COLLABORAZIONI SCIENTIFICHE</a:t>
            </a:r>
            <a:endParaRPr lang="it-IT" sz="240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0BAFDE81-A7FE-78EC-BC50-C03A41C314B3}"/>
              </a:ext>
            </a:extLst>
          </p:cNvPr>
          <p:cNvSpPr txBox="1"/>
          <p:nvPr/>
        </p:nvSpPr>
        <p:spPr>
          <a:xfrm>
            <a:off x="9180483" y="685262"/>
            <a:ext cx="2194704" cy="830997"/>
          </a:xfrm>
          <a:prstGeom prst="rect">
            <a:avLst/>
          </a:prstGeom>
          <a:noFill/>
          <a:ln w="6350">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sz="2400">
                <a:solidFill>
                  <a:srgbClr val="C00000"/>
                </a:solidFill>
              </a:rPr>
              <a:t>WORKFLOW</a:t>
            </a:r>
            <a:endParaRPr lang="it-IT" sz="2400">
              <a:solidFill>
                <a:srgbClr val="C00000"/>
              </a:solidFill>
              <a:cs typeface="Calibri"/>
            </a:endParaRPr>
          </a:p>
          <a:p>
            <a:r>
              <a:rPr lang="it-IT" sz="2400">
                <a:solidFill>
                  <a:srgbClr val="002060"/>
                </a:solidFill>
              </a:rPr>
              <a:t>Flusso di Lavoro</a:t>
            </a:r>
            <a:endParaRPr lang="it-IT" sz="2400">
              <a:solidFill>
                <a:srgbClr val="002060"/>
              </a:solidFill>
              <a:cs typeface="Calibri"/>
            </a:endParaRPr>
          </a:p>
        </p:txBody>
      </p:sp>
      <p:sp>
        <p:nvSpPr>
          <p:cNvPr id="8" name="Freccia a destra 7">
            <a:extLst>
              <a:ext uri="{FF2B5EF4-FFF2-40B4-BE49-F238E27FC236}">
                <a16:creationId xmlns:a16="http://schemas.microsoft.com/office/drawing/2014/main" id="{5121B1DB-4645-8439-7A4A-256D5AD13164}"/>
              </a:ext>
            </a:extLst>
          </p:cNvPr>
          <p:cNvSpPr/>
          <p:nvPr/>
        </p:nvSpPr>
        <p:spPr>
          <a:xfrm>
            <a:off x="749045"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cs typeface="Calibri"/>
              </a:rPr>
              <a:t>Compilazione Richiesta</a:t>
            </a:r>
            <a:endParaRPr lang="it-IT"/>
          </a:p>
        </p:txBody>
      </p:sp>
      <p:sp>
        <p:nvSpPr>
          <p:cNvPr id="9" name="CasellaDiTesto 8">
            <a:extLst>
              <a:ext uri="{FF2B5EF4-FFF2-40B4-BE49-F238E27FC236}">
                <a16:creationId xmlns:a16="http://schemas.microsoft.com/office/drawing/2014/main" id="{9F46F897-5D81-BB44-99AD-0C9A15157068}"/>
              </a:ext>
            </a:extLst>
          </p:cNvPr>
          <p:cNvSpPr txBox="1"/>
          <p:nvPr/>
        </p:nvSpPr>
        <p:spPr>
          <a:xfrm>
            <a:off x="381000" y="3009900"/>
            <a:ext cx="2743200" cy="2031325"/>
          </a:xfrm>
          <a:prstGeom prst="rect">
            <a:avLst/>
          </a:prstGeom>
          <a:noFill/>
          <a:ln>
            <a:solidFill>
              <a:srgbClr val="0070C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a:solidFill>
                  <a:srgbClr val="C00000"/>
                </a:solidFill>
              </a:rPr>
              <a:t>Richiedente </a:t>
            </a:r>
            <a:endParaRPr lang="it-IT"/>
          </a:p>
          <a:p>
            <a:endParaRPr lang="it-IT">
              <a:solidFill>
                <a:srgbClr val="C00000"/>
              </a:solidFill>
              <a:cs typeface="Calibri"/>
            </a:endParaRPr>
          </a:p>
          <a:p>
            <a:r>
              <a:rPr lang="it-IT">
                <a:solidFill>
                  <a:srgbClr val="0070C0"/>
                </a:solidFill>
                <a:cs typeface="Calibri"/>
              </a:rPr>
              <a:t>È anche il </a:t>
            </a:r>
            <a:r>
              <a:rPr lang="it-IT">
                <a:solidFill>
                  <a:srgbClr val="002060"/>
                </a:solidFill>
                <a:cs typeface="Calibri"/>
              </a:rPr>
              <a:t>Tutor</a:t>
            </a:r>
            <a:r>
              <a:rPr lang="it-IT">
                <a:solidFill>
                  <a:srgbClr val="0070C0"/>
                </a:solidFill>
                <a:cs typeface="Calibri"/>
              </a:rPr>
              <a:t> o </a:t>
            </a:r>
            <a:r>
              <a:rPr lang="it-IT">
                <a:solidFill>
                  <a:srgbClr val="002060"/>
                </a:solidFill>
                <a:cs typeface="Calibri"/>
              </a:rPr>
              <a:t>Persona di contatto</a:t>
            </a:r>
          </a:p>
          <a:p>
            <a:endParaRPr lang="it-IT">
              <a:solidFill>
                <a:srgbClr val="0070C0"/>
              </a:solidFill>
              <a:cs typeface="Calibri"/>
            </a:endParaRPr>
          </a:p>
          <a:p>
            <a:r>
              <a:rPr lang="it-IT">
                <a:solidFill>
                  <a:srgbClr val="0070C0"/>
                </a:solidFill>
                <a:cs typeface="Calibri"/>
              </a:rPr>
              <a:t>Può essere </a:t>
            </a:r>
            <a:r>
              <a:rPr lang="it-IT">
                <a:solidFill>
                  <a:srgbClr val="002060"/>
                </a:solidFill>
                <a:cs typeface="Calibri"/>
              </a:rPr>
              <a:t>cancellata</a:t>
            </a:r>
            <a:r>
              <a:rPr lang="it-IT">
                <a:solidFill>
                  <a:srgbClr val="0070C0"/>
                </a:solidFill>
                <a:cs typeface="Calibri"/>
              </a:rPr>
              <a:t> in caso di errore</a:t>
            </a:r>
          </a:p>
        </p:txBody>
      </p:sp>
      <p:sp>
        <p:nvSpPr>
          <p:cNvPr id="11" name="Freccia a destra 10">
            <a:extLst>
              <a:ext uri="{FF2B5EF4-FFF2-40B4-BE49-F238E27FC236}">
                <a16:creationId xmlns:a16="http://schemas.microsoft.com/office/drawing/2014/main" id="{12F40B6C-8A76-E7D2-EA4C-0FD2700DBD5D}"/>
              </a:ext>
            </a:extLst>
          </p:cNvPr>
          <p:cNvSpPr/>
          <p:nvPr/>
        </p:nvSpPr>
        <p:spPr>
          <a:xfrm>
            <a:off x="4625720"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Approvazione Economica</a:t>
            </a:r>
            <a:endParaRPr lang="it-IT"/>
          </a:p>
        </p:txBody>
      </p:sp>
      <p:sp>
        <p:nvSpPr>
          <p:cNvPr id="12" name="CasellaDiTesto 11">
            <a:extLst>
              <a:ext uri="{FF2B5EF4-FFF2-40B4-BE49-F238E27FC236}">
                <a16:creationId xmlns:a16="http://schemas.microsoft.com/office/drawing/2014/main" id="{D825BE7F-B929-5BC9-89A3-062A4DAC73E0}"/>
              </a:ext>
            </a:extLst>
          </p:cNvPr>
          <p:cNvSpPr txBox="1"/>
          <p:nvPr/>
        </p:nvSpPr>
        <p:spPr>
          <a:xfrm>
            <a:off x="4057650" y="3009900"/>
            <a:ext cx="3248025" cy="2862322"/>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a:solidFill>
                  <a:srgbClr val="C00000"/>
                </a:solidFill>
              </a:rPr>
              <a:t>Responsabile Fondi</a:t>
            </a:r>
            <a:endParaRPr lang="it-IT">
              <a:solidFill>
                <a:srgbClr val="C00000"/>
              </a:solidFill>
              <a:cs typeface="Calibri"/>
            </a:endParaRPr>
          </a:p>
          <a:p>
            <a:endParaRPr lang="it-IT">
              <a:solidFill>
                <a:srgbClr val="C00000"/>
              </a:solidFill>
              <a:cs typeface="Calibri"/>
            </a:endParaRPr>
          </a:p>
          <a:p>
            <a:pPr marL="285750" indent="-285750">
              <a:buFont typeface="Arial"/>
              <a:buChar char="•"/>
            </a:pPr>
            <a:r>
              <a:rPr lang="it-IT">
                <a:solidFill>
                  <a:srgbClr val="0070C0"/>
                </a:solidFill>
                <a:cs typeface="Calibri"/>
              </a:rPr>
              <a:t>Può chiedere </a:t>
            </a:r>
            <a:r>
              <a:rPr lang="it-IT">
                <a:solidFill>
                  <a:srgbClr val="002060"/>
                </a:solidFill>
                <a:cs typeface="Calibri"/>
              </a:rPr>
              <a:t>modifiche</a:t>
            </a:r>
            <a:r>
              <a:rPr lang="it-IT">
                <a:solidFill>
                  <a:srgbClr val="0070C0"/>
                </a:solidFill>
                <a:cs typeface="Calibri"/>
              </a:rPr>
              <a:t> al Richiedente</a:t>
            </a:r>
          </a:p>
          <a:p>
            <a:pPr marL="285750" indent="-285750">
              <a:buFont typeface="Arial"/>
              <a:buChar char="•"/>
            </a:pPr>
            <a:r>
              <a:rPr lang="it-IT">
                <a:solidFill>
                  <a:srgbClr val="0070C0"/>
                </a:solidFill>
                <a:cs typeface="Calibri"/>
              </a:rPr>
              <a:t>Se a </a:t>
            </a:r>
            <a:r>
              <a:rPr lang="it-IT">
                <a:solidFill>
                  <a:srgbClr val="002060"/>
                </a:solidFill>
                <a:cs typeface="Calibri"/>
              </a:rPr>
              <a:t>costo zero</a:t>
            </a:r>
            <a:r>
              <a:rPr lang="it-IT">
                <a:solidFill>
                  <a:srgbClr val="0070C0"/>
                </a:solidFill>
                <a:cs typeface="Calibri"/>
              </a:rPr>
              <a:t> va direttamente in Approvazione Amministrativa</a:t>
            </a:r>
            <a:endParaRPr lang="it-IT">
              <a:solidFill>
                <a:srgbClr val="0070C0"/>
              </a:solidFill>
              <a:ea typeface="Calibri"/>
              <a:cs typeface="Calibri"/>
            </a:endParaRPr>
          </a:p>
          <a:p>
            <a:pPr marL="285750" indent="-285750">
              <a:buFont typeface="Arial"/>
              <a:buChar char="•"/>
            </a:pPr>
            <a:r>
              <a:rPr lang="it-IT">
                <a:solidFill>
                  <a:srgbClr val="0070C0"/>
                </a:solidFill>
                <a:cs typeface="Calibri"/>
              </a:rPr>
              <a:t>Previsti </a:t>
            </a:r>
            <a:r>
              <a:rPr lang="it-IT">
                <a:solidFill>
                  <a:srgbClr val="002060"/>
                </a:solidFill>
                <a:cs typeface="Calibri"/>
              </a:rPr>
              <a:t>fondi multipli</a:t>
            </a:r>
            <a:r>
              <a:rPr lang="it-IT">
                <a:solidFill>
                  <a:srgbClr val="0070C0"/>
                </a:solidFill>
                <a:cs typeface="Calibri"/>
              </a:rPr>
              <a:t> – Ogni Resp. Fondi approva la rispettiva spesa</a:t>
            </a:r>
          </a:p>
        </p:txBody>
      </p:sp>
      <p:sp>
        <p:nvSpPr>
          <p:cNvPr id="14" name="Freccia a destra 13">
            <a:extLst>
              <a:ext uri="{FF2B5EF4-FFF2-40B4-BE49-F238E27FC236}">
                <a16:creationId xmlns:a16="http://schemas.microsoft.com/office/drawing/2014/main" id="{9976C71B-17A6-D511-25E0-BDC505687F0F}"/>
              </a:ext>
            </a:extLst>
          </p:cNvPr>
          <p:cNvSpPr/>
          <p:nvPr/>
        </p:nvSpPr>
        <p:spPr>
          <a:xfrm>
            <a:off x="8778620"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Approvazione Amministrativa</a:t>
            </a:r>
            <a:endParaRPr lang="it-IT"/>
          </a:p>
        </p:txBody>
      </p:sp>
      <p:sp>
        <p:nvSpPr>
          <p:cNvPr id="13" name="CasellaDiTesto 12">
            <a:extLst>
              <a:ext uri="{FF2B5EF4-FFF2-40B4-BE49-F238E27FC236}">
                <a16:creationId xmlns:a16="http://schemas.microsoft.com/office/drawing/2014/main" id="{0E751B3D-581A-18E6-1567-EE62E958501E}"/>
              </a:ext>
            </a:extLst>
          </p:cNvPr>
          <p:cNvSpPr txBox="1"/>
          <p:nvPr/>
        </p:nvSpPr>
        <p:spPr>
          <a:xfrm>
            <a:off x="8267700" y="2998527"/>
            <a:ext cx="3173388" cy="2585323"/>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a:solidFill>
                  <a:srgbClr val="C00000"/>
                </a:solidFill>
                <a:cs typeface="Calibri"/>
              </a:rPr>
              <a:t>Ufficio Seminari e Collaborazioni Scientifiche</a:t>
            </a:r>
          </a:p>
          <a:p>
            <a:endParaRPr lang="it-IT">
              <a:solidFill>
                <a:srgbClr val="C00000"/>
              </a:solidFill>
              <a:cs typeface="Calibri"/>
            </a:endParaRPr>
          </a:p>
          <a:p>
            <a:pPr marL="285750" indent="-285750">
              <a:buFont typeface="Arial"/>
              <a:buChar char="•"/>
            </a:pPr>
            <a:r>
              <a:rPr lang="it-IT">
                <a:solidFill>
                  <a:srgbClr val="0070C0"/>
                </a:solidFill>
                <a:cs typeface="Calibri"/>
              </a:rPr>
              <a:t>Può richiedere </a:t>
            </a:r>
            <a:r>
              <a:rPr lang="it-IT">
                <a:solidFill>
                  <a:srgbClr val="002060"/>
                </a:solidFill>
                <a:cs typeface="Calibri"/>
              </a:rPr>
              <a:t>modifiche</a:t>
            </a:r>
            <a:r>
              <a:rPr lang="it-IT">
                <a:solidFill>
                  <a:srgbClr val="0070C0"/>
                </a:solidFill>
                <a:cs typeface="Calibri"/>
              </a:rPr>
              <a:t> al Richiedente – La pratica torna alla sua attenzione</a:t>
            </a:r>
            <a:endParaRPr lang="it-IT">
              <a:solidFill>
                <a:srgbClr val="0070C0"/>
              </a:solidFill>
              <a:ea typeface="Calibri"/>
              <a:cs typeface="Calibri"/>
            </a:endParaRPr>
          </a:p>
          <a:p>
            <a:pPr marL="285750" indent="-285750">
              <a:buFont typeface="Arial"/>
              <a:buChar char="•"/>
            </a:pPr>
            <a:r>
              <a:rPr lang="it-IT">
                <a:solidFill>
                  <a:srgbClr val="0070C0"/>
                </a:solidFill>
                <a:ea typeface="Calibri"/>
                <a:cs typeface="Calibri"/>
              </a:rPr>
              <a:t>Può </a:t>
            </a:r>
            <a:r>
              <a:rPr lang="it-IT">
                <a:solidFill>
                  <a:srgbClr val="002060"/>
                </a:solidFill>
                <a:ea typeface="Calibri"/>
                <a:cs typeface="Calibri"/>
              </a:rPr>
              <a:t>respingere</a:t>
            </a:r>
            <a:r>
              <a:rPr lang="it-IT">
                <a:solidFill>
                  <a:srgbClr val="0070C0"/>
                </a:solidFill>
                <a:ea typeface="Calibri"/>
                <a:cs typeface="Calibri"/>
              </a:rPr>
              <a:t> la pratica oppure </a:t>
            </a:r>
            <a:r>
              <a:rPr lang="it-IT">
                <a:solidFill>
                  <a:srgbClr val="002060"/>
                </a:solidFill>
                <a:ea typeface="Calibri"/>
                <a:cs typeface="Calibri"/>
              </a:rPr>
              <a:t>inoltrarla</a:t>
            </a:r>
            <a:r>
              <a:rPr lang="it-IT">
                <a:solidFill>
                  <a:srgbClr val="0070C0"/>
                </a:solidFill>
                <a:ea typeface="Calibri"/>
                <a:cs typeface="Calibri"/>
              </a:rPr>
              <a:t> al Direttore</a:t>
            </a:r>
          </a:p>
          <a:p>
            <a:endParaRPr lang="it-IT">
              <a:solidFill>
                <a:srgbClr val="C00000"/>
              </a:solidFill>
              <a:ea typeface="Calibri" panose="020F0502020204030204"/>
              <a:cs typeface="Calibri"/>
            </a:endParaRPr>
          </a:p>
        </p:txBody>
      </p:sp>
    </p:spTree>
    <p:extLst>
      <p:ext uri="{BB962C8B-B14F-4D97-AF65-F5344CB8AC3E}">
        <p14:creationId xmlns:p14="http://schemas.microsoft.com/office/powerpoint/2010/main" val="1656129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4"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a:ea typeface="Batang"/>
              </a:rPr>
              <a:t>TOOL SEMINARI </a:t>
            </a:r>
            <a:br>
              <a:rPr lang="it-IT" sz="2400">
                <a:ea typeface="Batang"/>
              </a:rPr>
            </a:br>
            <a:r>
              <a:rPr lang="it-IT" sz="2400">
                <a:ea typeface="Batang"/>
              </a:rPr>
              <a:t>E COLLABORAZIONI SCIENTIFICHE</a:t>
            </a:r>
            <a:endParaRPr lang="it-IT" sz="240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0BAFDE81-A7FE-78EC-BC50-C03A41C314B3}"/>
              </a:ext>
            </a:extLst>
          </p:cNvPr>
          <p:cNvSpPr txBox="1"/>
          <p:nvPr/>
        </p:nvSpPr>
        <p:spPr>
          <a:xfrm>
            <a:off x="9180483" y="685262"/>
            <a:ext cx="2194704" cy="830997"/>
          </a:xfrm>
          <a:prstGeom prst="rect">
            <a:avLst/>
          </a:prstGeom>
          <a:noFill/>
          <a:ln w="6350">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sz="2400">
                <a:solidFill>
                  <a:srgbClr val="C00000"/>
                </a:solidFill>
              </a:rPr>
              <a:t>WORKFLOW</a:t>
            </a:r>
            <a:endParaRPr lang="it-IT" sz="2400">
              <a:solidFill>
                <a:srgbClr val="C00000"/>
              </a:solidFill>
              <a:cs typeface="Calibri"/>
            </a:endParaRPr>
          </a:p>
          <a:p>
            <a:r>
              <a:rPr lang="it-IT" sz="2400">
                <a:solidFill>
                  <a:srgbClr val="002060"/>
                </a:solidFill>
              </a:rPr>
              <a:t>Flusso di Lavoro</a:t>
            </a:r>
            <a:endParaRPr lang="it-IT" sz="2400">
              <a:solidFill>
                <a:srgbClr val="002060"/>
              </a:solidFill>
              <a:cs typeface="Calibri"/>
            </a:endParaRPr>
          </a:p>
        </p:txBody>
      </p:sp>
      <p:sp>
        <p:nvSpPr>
          <p:cNvPr id="8" name="Freccia a destra 7">
            <a:extLst>
              <a:ext uri="{FF2B5EF4-FFF2-40B4-BE49-F238E27FC236}">
                <a16:creationId xmlns:a16="http://schemas.microsoft.com/office/drawing/2014/main" id="{5121B1DB-4645-8439-7A4A-256D5AD13164}"/>
              </a:ext>
            </a:extLst>
          </p:cNvPr>
          <p:cNvSpPr/>
          <p:nvPr/>
        </p:nvSpPr>
        <p:spPr>
          <a:xfrm>
            <a:off x="749045"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Approvazione</a:t>
            </a:r>
            <a:endParaRPr lang="it-IT"/>
          </a:p>
        </p:txBody>
      </p:sp>
      <p:sp>
        <p:nvSpPr>
          <p:cNvPr id="9" name="CasellaDiTesto 8">
            <a:extLst>
              <a:ext uri="{FF2B5EF4-FFF2-40B4-BE49-F238E27FC236}">
                <a16:creationId xmlns:a16="http://schemas.microsoft.com/office/drawing/2014/main" id="{9F46F897-5D81-BB44-99AD-0C9A15157068}"/>
              </a:ext>
            </a:extLst>
          </p:cNvPr>
          <p:cNvSpPr txBox="1"/>
          <p:nvPr/>
        </p:nvSpPr>
        <p:spPr>
          <a:xfrm>
            <a:off x="381000" y="3009900"/>
            <a:ext cx="3019425" cy="2862322"/>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rPr>
              <a:t>Direttore</a:t>
            </a:r>
            <a:r>
              <a:rPr lang="it-IT" dirty="0">
                <a:solidFill>
                  <a:srgbClr val="002060"/>
                </a:solidFill>
              </a:rPr>
              <a:t> o Responsabile Seminari</a:t>
            </a:r>
          </a:p>
          <a:p>
            <a:endParaRPr lang="it-IT" dirty="0">
              <a:solidFill>
                <a:srgbClr val="002060"/>
              </a:solidFill>
              <a:cs typeface="Calibri"/>
            </a:endParaRPr>
          </a:p>
          <a:p>
            <a:pPr marL="285750" indent="-285750">
              <a:buFont typeface="Arial"/>
              <a:buChar char="•"/>
            </a:pPr>
            <a:r>
              <a:rPr lang="it-IT" dirty="0">
                <a:solidFill>
                  <a:srgbClr val="0070C0"/>
                </a:solidFill>
                <a:cs typeface="Calibri"/>
              </a:rPr>
              <a:t>Può </a:t>
            </a:r>
            <a:r>
              <a:rPr lang="it-IT" dirty="0">
                <a:solidFill>
                  <a:srgbClr val="002060"/>
                </a:solidFill>
                <a:cs typeface="Calibri"/>
              </a:rPr>
              <a:t>respingere</a:t>
            </a:r>
            <a:r>
              <a:rPr lang="it-IT" dirty="0">
                <a:solidFill>
                  <a:srgbClr val="0070C0"/>
                </a:solidFill>
                <a:cs typeface="Calibri"/>
              </a:rPr>
              <a:t> la pratica che verrà cancellata dall'Ufficio Seminari</a:t>
            </a:r>
            <a:endParaRPr lang="it-IT" dirty="0">
              <a:solidFill>
                <a:srgbClr val="0070C0"/>
              </a:solidFill>
              <a:ea typeface="Calibri"/>
              <a:cs typeface="Calibri"/>
            </a:endParaRPr>
          </a:p>
          <a:p>
            <a:pPr marL="285750" indent="-285750">
              <a:buFont typeface="Arial"/>
              <a:buChar char="•"/>
            </a:pPr>
            <a:r>
              <a:rPr lang="it-IT" dirty="0">
                <a:solidFill>
                  <a:srgbClr val="0070C0"/>
                </a:solidFill>
                <a:ea typeface="Calibri"/>
                <a:cs typeface="Calibri"/>
              </a:rPr>
              <a:t>Può richiedere </a:t>
            </a:r>
            <a:r>
              <a:rPr lang="it-IT" dirty="0">
                <a:solidFill>
                  <a:srgbClr val="002060"/>
                </a:solidFill>
                <a:ea typeface="Calibri"/>
                <a:cs typeface="Calibri"/>
              </a:rPr>
              <a:t>modifiche</a:t>
            </a:r>
            <a:r>
              <a:rPr lang="it-IT" dirty="0">
                <a:solidFill>
                  <a:srgbClr val="0070C0"/>
                </a:solidFill>
                <a:ea typeface="Calibri"/>
                <a:cs typeface="Calibri"/>
              </a:rPr>
              <a:t> </a:t>
            </a:r>
            <a:r>
              <a:rPr lang="it-IT" dirty="0">
                <a:solidFill>
                  <a:srgbClr val="002060"/>
                </a:solidFill>
                <a:ea typeface="Calibri"/>
                <a:cs typeface="Calibri"/>
              </a:rPr>
              <a:t>amministrative</a:t>
            </a:r>
            <a:r>
              <a:rPr lang="it-IT" dirty="0">
                <a:solidFill>
                  <a:srgbClr val="0070C0"/>
                </a:solidFill>
                <a:ea typeface="Calibri"/>
                <a:cs typeface="Calibri"/>
              </a:rPr>
              <a:t> – Torna all'attenzione dell'Ufficio Seminari e Collaborazioni</a:t>
            </a:r>
          </a:p>
        </p:txBody>
      </p:sp>
      <p:sp>
        <p:nvSpPr>
          <p:cNvPr id="11" name="Freccia a destra 10">
            <a:extLst>
              <a:ext uri="{FF2B5EF4-FFF2-40B4-BE49-F238E27FC236}">
                <a16:creationId xmlns:a16="http://schemas.microsoft.com/office/drawing/2014/main" id="{12F40B6C-8A76-E7D2-EA4C-0FD2700DBD5D}"/>
              </a:ext>
            </a:extLst>
          </p:cNvPr>
          <p:cNvSpPr/>
          <p:nvPr/>
        </p:nvSpPr>
        <p:spPr>
          <a:xfrm>
            <a:off x="4625720"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Raccolta Dati Ospite</a:t>
            </a:r>
            <a:endParaRPr lang="it-IT"/>
          </a:p>
        </p:txBody>
      </p:sp>
      <p:sp>
        <p:nvSpPr>
          <p:cNvPr id="12" name="CasellaDiTesto 11">
            <a:extLst>
              <a:ext uri="{FF2B5EF4-FFF2-40B4-BE49-F238E27FC236}">
                <a16:creationId xmlns:a16="http://schemas.microsoft.com/office/drawing/2014/main" id="{D825BE7F-B929-5BC9-89A3-062A4DAC73E0}"/>
              </a:ext>
            </a:extLst>
          </p:cNvPr>
          <p:cNvSpPr txBox="1"/>
          <p:nvPr/>
        </p:nvSpPr>
        <p:spPr>
          <a:xfrm>
            <a:off x="4057650" y="3009900"/>
            <a:ext cx="3228975" cy="2862322"/>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a:solidFill>
                  <a:srgbClr val="C00000"/>
                </a:solidFill>
              </a:rPr>
              <a:t>Ospite</a:t>
            </a:r>
            <a:endParaRPr lang="it-IT"/>
          </a:p>
          <a:p>
            <a:endParaRPr lang="it-IT">
              <a:solidFill>
                <a:srgbClr val="C00000"/>
              </a:solidFill>
              <a:cs typeface="Calibri"/>
            </a:endParaRPr>
          </a:p>
          <a:p>
            <a:pPr marL="285750" indent="-285750">
              <a:buFont typeface="Arial"/>
              <a:buChar char="•"/>
            </a:pPr>
            <a:r>
              <a:rPr lang="it-IT">
                <a:solidFill>
                  <a:srgbClr val="0070C0"/>
                </a:solidFill>
                <a:cs typeface="Calibri"/>
              </a:rPr>
              <a:t>Accede al </a:t>
            </a:r>
            <a:r>
              <a:rPr lang="it-IT">
                <a:solidFill>
                  <a:srgbClr val="002060"/>
                </a:solidFill>
                <a:cs typeface="Calibri"/>
              </a:rPr>
              <a:t>Portale AAI</a:t>
            </a:r>
            <a:r>
              <a:rPr lang="it-IT">
                <a:solidFill>
                  <a:srgbClr val="0070C0"/>
                </a:solidFill>
                <a:cs typeface="Calibri"/>
              </a:rPr>
              <a:t> con un </a:t>
            </a:r>
            <a:r>
              <a:rPr lang="it-IT">
                <a:solidFill>
                  <a:srgbClr val="002060"/>
                </a:solidFill>
                <a:cs typeface="Calibri"/>
              </a:rPr>
              <a:t>token temporaneo</a:t>
            </a:r>
            <a:r>
              <a:rPr lang="it-IT">
                <a:solidFill>
                  <a:srgbClr val="0070C0"/>
                </a:solidFill>
                <a:cs typeface="Calibri"/>
              </a:rPr>
              <a:t> di accesso</a:t>
            </a:r>
          </a:p>
          <a:p>
            <a:pPr marL="285750" indent="-285750">
              <a:buFont typeface="Arial"/>
              <a:buChar char="•"/>
            </a:pPr>
            <a:r>
              <a:rPr lang="it-IT">
                <a:solidFill>
                  <a:srgbClr val="0070C0"/>
                </a:solidFill>
                <a:cs typeface="Calibri"/>
              </a:rPr>
              <a:t>Può </a:t>
            </a:r>
            <a:r>
              <a:rPr lang="it-IT">
                <a:solidFill>
                  <a:srgbClr val="002060"/>
                </a:solidFill>
                <a:cs typeface="Calibri"/>
              </a:rPr>
              <a:t>rifiutare l'invito</a:t>
            </a:r>
            <a:endParaRPr lang="it-IT">
              <a:solidFill>
                <a:srgbClr val="002060"/>
              </a:solidFill>
              <a:ea typeface="Calibri"/>
              <a:cs typeface="Calibri"/>
            </a:endParaRPr>
          </a:p>
          <a:p>
            <a:pPr marL="285750" indent="-285750">
              <a:buFont typeface="Arial"/>
              <a:buChar char="•"/>
            </a:pPr>
            <a:r>
              <a:rPr lang="it-IT">
                <a:solidFill>
                  <a:srgbClr val="0070C0"/>
                </a:solidFill>
                <a:ea typeface="Calibri"/>
                <a:cs typeface="Calibri"/>
              </a:rPr>
              <a:t>Inserisce:</a:t>
            </a:r>
          </a:p>
          <a:p>
            <a:pPr marL="742950" lvl="1" indent="-285750">
              <a:buFont typeface="Arial"/>
              <a:buChar char="•"/>
            </a:pPr>
            <a:r>
              <a:rPr lang="it-IT">
                <a:solidFill>
                  <a:srgbClr val="0070C0"/>
                </a:solidFill>
                <a:ea typeface="Calibri"/>
                <a:cs typeface="Calibri"/>
              </a:rPr>
              <a:t>Dati personali</a:t>
            </a:r>
          </a:p>
          <a:p>
            <a:pPr marL="742950" lvl="1" indent="-285750">
              <a:buFont typeface="Arial"/>
              <a:buChar char="•"/>
            </a:pPr>
            <a:r>
              <a:rPr lang="it-IT">
                <a:solidFill>
                  <a:srgbClr val="0070C0"/>
                </a:solidFill>
                <a:ea typeface="Calibri"/>
                <a:cs typeface="Calibri"/>
              </a:rPr>
              <a:t>Allega documenti d'identità e varie</a:t>
            </a:r>
          </a:p>
          <a:p>
            <a:pPr marL="742950" lvl="1" indent="-285750">
              <a:buFont typeface="Arial"/>
              <a:buChar char="•"/>
            </a:pPr>
            <a:r>
              <a:rPr lang="it-IT">
                <a:solidFill>
                  <a:srgbClr val="0070C0"/>
                </a:solidFill>
                <a:ea typeface="Calibri"/>
                <a:cs typeface="Calibri"/>
              </a:rPr>
              <a:t>Autorizza la privacy</a:t>
            </a:r>
          </a:p>
        </p:txBody>
      </p:sp>
      <p:sp>
        <p:nvSpPr>
          <p:cNvPr id="14" name="Freccia a destra 13">
            <a:extLst>
              <a:ext uri="{FF2B5EF4-FFF2-40B4-BE49-F238E27FC236}">
                <a16:creationId xmlns:a16="http://schemas.microsoft.com/office/drawing/2014/main" id="{9976C71B-17A6-D511-25E0-BDC505687F0F}"/>
              </a:ext>
            </a:extLst>
          </p:cNvPr>
          <p:cNvSpPr/>
          <p:nvPr/>
        </p:nvSpPr>
        <p:spPr>
          <a:xfrm>
            <a:off x="8778620"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Preparazione Invito Ospite</a:t>
            </a:r>
            <a:endParaRPr lang="it-IT"/>
          </a:p>
        </p:txBody>
      </p:sp>
      <p:sp>
        <p:nvSpPr>
          <p:cNvPr id="13" name="CasellaDiTesto 12">
            <a:extLst>
              <a:ext uri="{FF2B5EF4-FFF2-40B4-BE49-F238E27FC236}">
                <a16:creationId xmlns:a16="http://schemas.microsoft.com/office/drawing/2014/main" id="{0E751B3D-581A-18E6-1567-EE62E958501E}"/>
              </a:ext>
            </a:extLst>
          </p:cNvPr>
          <p:cNvSpPr txBox="1"/>
          <p:nvPr/>
        </p:nvSpPr>
        <p:spPr>
          <a:xfrm>
            <a:off x="8181975" y="3009900"/>
            <a:ext cx="3190875"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cs typeface="Calibri"/>
              </a:rPr>
              <a:t>Ufficio Seminari e Collaborazioni Scientifiche</a:t>
            </a:r>
          </a:p>
          <a:p>
            <a:endParaRPr lang="it-IT" dirty="0">
              <a:solidFill>
                <a:srgbClr val="C00000"/>
              </a:solidFill>
              <a:cs typeface="Calibri"/>
            </a:endParaRPr>
          </a:p>
          <a:p>
            <a:pPr marL="285750" indent="-285750">
              <a:buFont typeface="Arial"/>
              <a:buChar char="•"/>
            </a:pPr>
            <a:r>
              <a:rPr lang="it-IT" dirty="0">
                <a:solidFill>
                  <a:srgbClr val="0070C0"/>
                </a:solidFill>
                <a:ea typeface="Calibri" panose="020F0502020204030204"/>
                <a:cs typeface="Calibri"/>
              </a:rPr>
              <a:t>Si crea un </a:t>
            </a:r>
            <a:r>
              <a:rPr lang="it-IT" dirty="0">
                <a:solidFill>
                  <a:srgbClr val="002060"/>
                </a:solidFill>
                <a:ea typeface="Calibri" panose="020F0502020204030204"/>
                <a:cs typeface="Calibri"/>
              </a:rPr>
              <a:t>modello</a:t>
            </a:r>
            <a:r>
              <a:rPr lang="it-IT" dirty="0">
                <a:solidFill>
                  <a:srgbClr val="0070C0"/>
                </a:solidFill>
                <a:ea typeface="Calibri" panose="020F0502020204030204"/>
                <a:cs typeface="Calibri"/>
              </a:rPr>
              <a:t> che viene caricato nel </a:t>
            </a:r>
            <a:r>
              <a:rPr lang="it-IT" dirty="0">
                <a:solidFill>
                  <a:srgbClr val="002060"/>
                </a:solidFill>
                <a:ea typeface="Calibri" panose="020F0502020204030204"/>
                <a:cs typeface="Calibri"/>
              </a:rPr>
              <a:t>documentale</a:t>
            </a:r>
          </a:p>
          <a:p>
            <a:endParaRPr lang="it-IT" dirty="0">
              <a:solidFill>
                <a:srgbClr val="C00000"/>
              </a:solidFill>
              <a:ea typeface="Calibri" panose="020F0502020204030204"/>
              <a:cs typeface="Calibri"/>
            </a:endParaRPr>
          </a:p>
        </p:txBody>
      </p:sp>
    </p:spTree>
    <p:extLst>
      <p:ext uri="{BB962C8B-B14F-4D97-AF65-F5344CB8AC3E}">
        <p14:creationId xmlns:p14="http://schemas.microsoft.com/office/powerpoint/2010/main" val="38753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4"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AA259-9954-A31B-01C1-B67B13160B88}"/>
              </a:ext>
            </a:extLst>
          </p:cNvPr>
          <p:cNvSpPr>
            <a:spLocks noGrp="1"/>
          </p:cNvSpPr>
          <p:nvPr>
            <p:ph type="title"/>
          </p:nvPr>
        </p:nvSpPr>
        <p:spPr>
          <a:xfrm>
            <a:off x="3177654" y="245661"/>
            <a:ext cx="10017455" cy="1216024"/>
          </a:xfrm>
          <a:ln>
            <a:noFill/>
          </a:ln>
        </p:spPr>
        <p:txBody>
          <a:bodyPr>
            <a:normAutofit/>
          </a:bodyPr>
          <a:lstStyle/>
          <a:p>
            <a:r>
              <a:rPr lang="it-IT" sz="2400">
                <a:ea typeface="Batang"/>
              </a:rPr>
              <a:t>TOOL SEMINARI </a:t>
            </a:r>
            <a:br>
              <a:rPr lang="it-IT" sz="2400">
                <a:ea typeface="Batang"/>
              </a:rPr>
            </a:br>
            <a:r>
              <a:rPr lang="it-IT" sz="2400">
                <a:ea typeface="Batang"/>
              </a:rPr>
              <a:t>E COLLABORAZIONI SCIENTIFICHE</a:t>
            </a:r>
            <a:endParaRPr lang="it-IT" sz="2400"/>
          </a:p>
        </p:txBody>
      </p:sp>
      <p:pic>
        <p:nvPicPr>
          <p:cNvPr id="4" name="Immagine 5">
            <a:extLst>
              <a:ext uri="{FF2B5EF4-FFF2-40B4-BE49-F238E27FC236}">
                <a16:creationId xmlns:a16="http://schemas.microsoft.com/office/drawing/2014/main" id="{DF9050A6-08FD-8BFC-7636-BB746B26E1D7}"/>
              </a:ext>
            </a:extLst>
          </p:cNvPr>
          <p:cNvPicPr>
            <a:picLocks noGrp="1" noChangeAspect="1"/>
          </p:cNvPicPr>
          <p:nvPr>
            <p:ph idx="1"/>
          </p:nvPr>
        </p:nvPicPr>
        <p:blipFill>
          <a:blip r:embed="rId2"/>
          <a:stretch>
            <a:fillRect/>
          </a:stretch>
        </p:blipFill>
        <p:spPr>
          <a:xfrm>
            <a:off x="36492" y="1375"/>
            <a:ext cx="2799870" cy="1590017"/>
          </a:xfrm>
        </p:spPr>
      </p:pic>
      <p:sp>
        <p:nvSpPr>
          <p:cNvPr id="3" name="CasellaDiTesto 2">
            <a:extLst>
              <a:ext uri="{FF2B5EF4-FFF2-40B4-BE49-F238E27FC236}">
                <a16:creationId xmlns:a16="http://schemas.microsoft.com/office/drawing/2014/main" id="{0BAFDE81-A7FE-78EC-BC50-C03A41C314B3}"/>
              </a:ext>
            </a:extLst>
          </p:cNvPr>
          <p:cNvSpPr txBox="1"/>
          <p:nvPr/>
        </p:nvSpPr>
        <p:spPr>
          <a:xfrm>
            <a:off x="9180483" y="685262"/>
            <a:ext cx="2194704" cy="830997"/>
          </a:xfrm>
          <a:prstGeom prst="rect">
            <a:avLst/>
          </a:prstGeom>
          <a:noFill/>
          <a:ln w="6350">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sz="2400">
                <a:solidFill>
                  <a:srgbClr val="C00000"/>
                </a:solidFill>
              </a:rPr>
              <a:t>WORKFLOW</a:t>
            </a:r>
            <a:endParaRPr lang="it-IT" sz="2400">
              <a:solidFill>
                <a:srgbClr val="C00000"/>
              </a:solidFill>
              <a:cs typeface="Calibri"/>
            </a:endParaRPr>
          </a:p>
          <a:p>
            <a:r>
              <a:rPr lang="it-IT" sz="2400">
                <a:solidFill>
                  <a:srgbClr val="002060"/>
                </a:solidFill>
              </a:rPr>
              <a:t>Flusso di Lavoro</a:t>
            </a:r>
            <a:endParaRPr lang="it-IT" sz="2400">
              <a:solidFill>
                <a:srgbClr val="002060"/>
              </a:solidFill>
              <a:cs typeface="Calibri"/>
            </a:endParaRPr>
          </a:p>
        </p:txBody>
      </p:sp>
      <p:sp>
        <p:nvSpPr>
          <p:cNvPr id="8" name="Freccia a destra 7">
            <a:extLst>
              <a:ext uri="{FF2B5EF4-FFF2-40B4-BE49-F238E27FC236}">
                <a16:creationId xmlns:a16="http://schemas.microsoft.com/office/drawing/2014/main" id="{5121B1DB-4645-8439-7A4A-256D5AD13164}"/>
              </a:ext>
            </a:extLst>
          </p:cNvPr>
          <p:cNvSpPr/>
          <p:nvPr/>
        </p:nvSpPr>
        <p:spPr>
          <a:xfrm>
            <a:off x="749045"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Firma Invito Direttore</a:t>
            </a:r>
            <a:endParaRPr lang="it-IT">
              <a:ea typeface="Calibri"/>
              <a:cs typeface="Calibri"/>
            </a:endParaRPr>
          </a:p>
        </p:txBody>
      </p:sp>
      <p:sp>
        <p:nvSpPr>
          <p:cNvPr id="9" name="CasellaDiTesto 8">
            <a:extLst>
              <a:ext uri="{FF2B5EF4-FFF2-40B4-BE49-F238E27FC236}">
                <a16:creationId xmlns:a16="http://schemas.microsoft.com/office/drawing/2014/main" id="{9F46F897-5D81-BB44-99AD-0C9A15157068}"/>
              </a:ext>
            </a:extLst>
          </p:cNvPr>
          <p:cNvSpPr txBox="1"/>
          <p:nvPr/>
        </p:nvSpPr>
        <p:spPr>
          <a:xfrm>
            <a:off x="381000" y="3009900"/>
            <a:ext cx="3019425" cy="2308324"/>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rPr>
              <a:t>Direttore</a:t>
            </a:r>
            <a:r>
              <a:rPr lang="it-IT" dirty="0">
                <a:solidFill>
                  <a:srgbClr val="002060"/>
                </a:solidFill>
              </a:rPr>
              <a:t> o Responsabile Seminari</a:t>
            </a:r>
          </a:p>
          <a:p>
            <a:endParaRPr lang="it-IT" dirty="0">
              <a:solidFill>
                <a:srgbClr val="002060"/>
              </a:solidFill>
              <a:cs typeface="Calibri"/>
            </a:endParaRPr>
          </a:p>
          <a:p>
            <a:pPr marL="285750" indent="-285750">
              <a:buFont typeface="Arial"/>
              <a:buChar char="•"/>
            </a:pPr>
            <a:r>
              <a:rPr lang="it-IT" dirty="0">
                <a:solidFill>
                  <a:srgbClr val="0070C0"/>
                </a:solidFill>
                <a:ea typeface="Calibri"/>
                <a:cs typeface="Calibri"/>
              </a:rPr>
              <a:t>Una mail allerta il Direttore per la firma digitale attraverso il tool e, in seguito, l'Ufficio Seminari per il passaggio successivo</a:t>
            </a:r>
          </a:p>
        </p:txBody>
      </p:sp>
      <p:sp>
        <p:nvSpPr>
          <p:cNvPr id="11" name="Freccia a destra 10">
            <a:extLst>
              <a:ext uri="{FF2B5EF4-FFF2-40B4-BE49-F238E27FC236}">
                <a16:creationId xmlns:a16="http://schemas.microsoft.com/office/drawing/2014/main" id="{12F40B6C-8A76-E7D2-EA4C-0FD2700DBD5D}"/>
              </a:ext>
            </a:extLst>
          </p:cNvPr>
          <p:cNvSpPr/>
          <p:nvPr/>
        </p:nvSpPr>
        <p:spPr>
          <a:xfrm>
            <a:off x="4625720" y="1672208"/>
            <a:ext cx="20002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Invito Ospite</a:t>
            </a:r>
            <a:endParaRPr lang="it-IT"/>
          </a:p>
        </p:txBody>
      </p:sp>
      <p:sp>
        <p:nvSpPr>
          <p:cNvPr id="12" name="CasellaDiTesto 11">
            <a:extLst>
              <a:ext uri="{FF2B5EF4-FFF2-40B4-BE49-F238E27FC236}">
                <a16:creationId xmlns:a16="http://schemas.microsoft.com/office/drawing/2014/main" id="{D825BE7F-B929-5BC9-89A3-062A4DAC73E0}"/>
              </a:ext>
            </a:extLst>
          </p:cNvPr>
          <p:cNvSpPr txBox="1"/>
          <p:nvPr/>
        </p:nvSpPr>
        <p:spPr>
          <a:xfrm>
            <a:off x="4057650" y="3009900"/>
            <a:ext cx="3228975" cy="2031325"/>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ea typeface="+mn-lt"/>
                <a:cs typeface="+mn-lt"/>
              </a:rPr>
              <a:t>Ufficio Seminari e Collaborazioni Scientifiche</a:t>
            </a:r>
            <a:endParaRPr lang="en-US" dirty="0">
              <a:ea typeface="+mn-lt"/>
              <a:cs typeface="+mn-lt"/>
            </a:endParaRPr>
          </a:p>
          <a:p>
            <a:endParaRPr lang="it-IT" dirty="0">
              <a:solidFill>
                <a:srgbClr val="002060"/>
              </a:solidFill>
              <a:ea typeface="Calibri" panose="020F0502020204030204"/>
              <a:cs typeface="Calibri"/>
            </a:endParaRPr>
          </a:p>
          <a:p>
            <a:pPr marL="285750" indent="-285750">
              <a:buFont typeface="Arial"/>
              <a:buChar char="•"/>
            </a:pPr>
            <a:r>
              <a:rPr lang="it-IT" dirty="0">
                <a:solidFill>
                  <a:srgbClr val="0070C0"/>
                </a:solidFill>
                <a:cs typeface="Calibri"/>
              </a:rPr>
              <a:t>Scarica il modello, lo protocolla e lo ricarica.</a:t>
            </a:r>
            <a:endParaRPr lang="it-IT" dirty="0">
              <a:solidFill>
                <a:srgbClr val="0070C0"/>
              </a:solidFill>
              <a:ea typeface="Calibri"/>
              <a:cs typeface="Calibri"/>
            </a:endParaRPr>
          </a:p>
          <a:p>
            <a:pPr marL="285750" indent="-285750">
              <a:buFont typeface="Arial"/>
              <a:buChar char="•"/>
            </a:pPr>
            <a:r>
              <a:rPr lang="it-IT" dirty="0">
                <a:solidFill>
                  <a:srgbClr val="0070C0"/>
                </a:solidFill>
                <a:ea typeface="Calibri"/>
                <a:cs typeface="Calibri"/>
              </a:rPr>
              <a:t>Inoltra la pratica e una mail comunica l'invito all'ospite.</a:t>
            </a:r>
          </a:p>
        </p:txBody>
      </p:sp>
      <p:sp>
        <p:nvSpPr>
          <p:cNvPr id="14" name="Freccia a destra 13">
            <a:extLst>
              <a:ext uri="{FF2B5EF4-FFF2-40B4-BE49-F238E27FC236}">
                <a16:creationId xmlns:a16="http://schemas.microsoft.com/office/drawing/2014/main" id="{9976C71B-17A6-D511-25E0-BDC505687F0F}"/>
              </a:ext>
            </a:extLst>
          </p:cNvPr>
          <p:cNvSpPr/>
          <p:nvPr/>
        </p:nvSpPr>
        <p:spPr>
          <a:xfrm>
            <a:off x="8778620" y="1672208"/>
            <a:ext cx="2076450" cy="13335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cs typeface="Calibri"/>
              </a:rPr>
              <a:t>Attesa Conferma Ospite</a:t>
            </a:r>
            <a:endParaRPr lang="it-IT"/>
          </a:p>
        </p:txBody>
      </p:sp>
      <p:sp>
        <p:nvSpPr>
          <p:cNvPr id="13" name="CasellaDiTesto 12">
            <a:extLst>
              <a:ext uri="{FF2B5EF4-FFF2-40B4-BE49-F238E27FC236}">
                <a16:creationId xmlns:a16="http://schemas.microsoft.com/office/drawing/2014/main" id="{0E751B3D-581A-18E6-1567-EE62E958501E}"/>
              </a:ext>
            </a:extLst>
          </p:cNvPr>
          <p:cNvSpPr txBox="1"/>
          <p:nvPr/>
        </p:nvSpPr>
        <p:spPr>
          <a:xfrm>
            <a:off x="8181975" y="3009900"/>
            <a:ext cx="3190875" cy="2585323"/>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solidFill>
                  <a:srgbClr val="C00000"/>
                </a:solidFill>
                <a:cs typeface="Calibri"/>
              </a:rPr>
              <a:t>Tutor</a:t>
            </a:r>
            <a:endParaRPr lang="it-IT" dirty="0"/>
          </a:p>
          <a:p>
            <a:endParaRPr lang="it-IT" dirty="0">
              <a:solidFill>
                <a:srgbClr val="C00000"/>
              </a:solidFill>
              <a:cs typeface="Calibri"/>
            </a:endParaRPr>
          </a:p>
          <a:p>
            <a:pPr marL="285750" indent="-285750">
              <a:buFont typeface="Arial"/>
              <a:buChar char="•"/>
            </a:pPr>
            <a:r>
              <a:rPr lang="it-IT" dirty="0">
                <a:solidFill>
                  <a:srgbClr val="0070C0"/>
                </a:solidFill>
                <a:cs typeface="Calibri"/>
              </a:rPr>
              <a:t>Informa il sistema se l'ospite accetta o meno l'invito</a:t>
            </a:r>
            <a:endParaRPr lang="it-IT" dirty="0">
              <a:solidFill>
                <a:srgbClr val="0070C0"/>
              </a:solidFill>
              <a:ea typeface="Calibri" panose="020F0502020204030204"/>
              <a:cs typeface="Calibri"/>
            </a:endParaRPr>
          </a:p>
          <a:p>
            <a:pPr marL="285750" indent="-285750">
              <a:buFont typeface="Arial"/>
              <a:buChar char="•"/>
            </a:pPr>
            <a:r>
              <a:rPr lang="it-IT" dirty="0">
                <a:solidFill>
                  <a:srgbClr val="0070C0"/>
                </a:solidFill>
                <a:ea typeface="Calibri" panose="020F0502020204030204"/>
                <a:cs typeface="Calibri"/>
              </a:rPr>
              <a:t>In caso di ritardo nell'accettazione può inviare un sollecito automatico all'ospite </a:t>
            </a:r>
          </a:p>
          <a:p>
            <a:endParaRPr lang="it-IT" dirty="0">
              <a:solidFill>
                <a:srgbClr val="C00000"/>
              </a:solidFill>
              <a:ea typeface="Calibri" panose="020F0502020204030204"/>
              <a:cs typeface="Calibri"/>
            </a:endParaRPr>
          </a:p>
        </p:txBody>
      </p:sp>
    </p:spTree>
    <p:extLst>
      <p:ext uri="{BB962C8B-B14F-4D97-AF65-F5344CB8AC3E}">
        <p14:creationId xmlns:p14="http://schemas.microsoft.com/office/powerpoint/2010/main" val="425783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4" grpId="0" animBg="1"/>
      <p:bldP spid="13"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3CF594B38A6B244D952E660328408E2C" ma:contentTypeVersion="2" ma:contentTypeDescription="Creare un nuovo documento." ma:contentTypeScope="" ma:versionID="19046417d46d1e2f25e492618bab7c1a">
  <xsd:schema xmlns:xsd="http://www.w3.org/2001/XMLSchema" xmlns:xs="http://www.w3.org/2001/XMLSchema" xmlns:p="http://schemas.microsoft.com/office/2006/metadata/properties" xmlns:ns2="834351ec-f7ca-44c7-b4e4-38d3c9e72d6a" targetNamespace="http://schemas.microsoft.com/office/2006/metadata/properties" ma:root="true" ma:fieldsID="cbfdafc936b3b52e714b3a57ba396418" ns2:_="">
    <xsd:import namespace="834351ec-f7ca-44c7-b4e4-38d3c9e72d6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4351ec-f7ca-44c7-b4e4-38d3c9e72d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EE3E88-905A-49CC-8FED-F1F9000D20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4351ec-f7ca-44c7-b4e4-38d3c9e72d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713FDC-0B73-4429-AB4A-FE70C68AB7D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3288774-A8E2-4AA6-8E09-6E3009BC85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674</TotalTime>
  <Words>1270</Words>
  <Application>Microsoft Office PowerPoint</Application>
  <PresentationFormat>Widescreen</PresentationFormat>
  <Paragraphs>125</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Office Theme</vt:lpstr>
      <vt:lpstr>TUTORIAL PER L’UTILIZZO DEL TOOL SEMINARI  E COLLABORAZIONI SCIENTIFICHE</vt:lpstr>
      <vt:lpstr>TUTORIAL PER L’UTILIZZO DEL TOOL SEMINARI  E COLLABORAZIONI SCIENTIFICHE</vt:lpstr>
      <vt:lpstr>TUTORIAL PER L’UTILIZZO DEL TOOL SEMINARI  E COLLABORAZIONI SCIENTIFICHE</vt:lpstr>
      <vt:lpstr>TUTORIAL PER L’UTILIZZO DEL TOOL SEMINARI  E COLLABORAZIONI SCIENTIFICHE</vt:lpstr>
      <vt:lpstr>TUTORIAL PER L’UTILIZZO DEL TOOL SEMINARI  E COLLABORAZIONI SCIENTIFICHE</vt:lpstr>
      <vt:lpstr>TUTORIAL PER L’UTILIZZO DEL TOOL SEMINARI  E COLLABORAZIONI SCIENTIFICHE</vt:lpstr>
      <vt:lpstr>TOOL SEMINARI  E COLLABORAZIONI SCIENTIFICHE</vt:lpstr>
      <vt:lpstr>TOOL SEMINARI  E COLLABORAZIONI SCIENTIFICHE</vt:lpstr>
      <vt:lpstr>TOOL SEMINARI  E COLLABORAZIONI SCIENTIFICHE</vt:lpstr>
      <vt:lpstr>TOOL SEMINARI  E COLLABORAZIONI SCIENTIFICHE</vt:lpstr>
      <vt:lpstr>TOOL SEMINARI  E COLLABORAZIONI SCIENTIFICHE</vt:lpstr>
      <vt:lpstr>TUTORIAL PER L’UTILIZZO DEL TOOL SEMINARI  E COLLABORAZIONI SCIENTIFICHE</vt:lpstr>
      <vt:lpstr>TUTORIAL PER L’UTILIZZO DEL TOOL SEMINARI  E COLLABORAZIONI SCIENTIFICHE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Simona Bortot</dc:creator>
  <cp:lastModifiedBy>Ilaria Bini</cp:lastModifiedBy>
  <cp:revision>229</cp:revision>
  <dcterms:created xsi:type="dcterms:W3CDTF">2022-04-04T08:50:49Z</dcterms:created>
  <dcterms:modified xsi:type="dcterms:W3CDTF">2023-11-06T11:26:47Z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0x0101003CF594B38A6B244D952E660328408E2C</vt:lpwstr>
  </property>
</Properties>
</file>